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  <p:sldMasterId id="2147483738" r:id="rId6"/>
    <p:sldMasterId id="2147483754" r:id="rId7"/>
  </p:sldMasterIdLst>
  <p:notesMasterIdLst>
    <p:notesMasterId r:id="rId21"/>
  </p:notesMasterIdLst>
  <p:sldIdLst>
    <p:sldId id="356" r:id="rId8"/>
    <p:sldId id="420" r:id="rId9"/>
    <p:sldId id="398" r:id="rId10"/>
    <p:sldId id="418" r:id="rId11"/>
    <p:sldId id="416" r:id="rId12"/>
    <p:sldId id="415" r:id="rId13"/>
    <p:sldId id="417" r:id="rId14"/>
    <p:sldId id="406" r:id="rId15"/>
    <p:sldId id="407" r:id="rId16"/>
    <p:sldId id="393" r:id="rId17"/>
    <p:sldId id="419" r:id="rId18"/>
    <p:sldId id="395" r:id="rId19"/>
    <p:sldId id="3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any Presentation" id="{57391B76-E4E2-9C45-83BB-2F3246772206}">
          <p14:sldIdLst>
            <p14:sldId id="356"/>
            <p14:sldId id="420"/>
            <p14:sldId id="398"/>
            <p14:sldId id="418"/>
            <p14:sldId id="416"/>
            <p14:sldId id="415"/>
            <p14:sldId id="417"/>
            <p14:sldId id="406"/>
            <p14:sldId id="407"/>
            <p14:sldId id="393"/>
            <p14:sldId id="419"/>
            <p14:sldId id="395"/>
            <p14:sldId id="397"/>
          </p14:sldIdLst>
        </p14:section>
        <p14:section name="Templates" id="{FADACF6A-9AE3-8B48-B764-2EDFE96AC0B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38EB7-D500-0E49-96C5-CC4D0E867CE3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35E5-D57A-344F-864A-55C22215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2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735E5-D57A-344F-864A-55C22215C564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282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78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426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Case2016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Case alcohol 2013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2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Case busy mom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7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Author </a:t>
            </a:r>
            <a:r>
              <a:rPr lang="fi-FI" err="1"/>
              <a:t>Name</a:t>
            </a:r>
            <a:r>
              <a:rPr lang="fi-FI"/>
              <a:t> etc.</a:t>
            </a:r>
          </a:p>
          <a:p>
            <a:pPr lvl="1"/>
            <a:r>
              <a:rPr lang="fi-FI" err="1"/>
              <a:t>Indent</a:t>
            </a:r>
            <a:r>
              <a:rPr lang="fi-FI"/>
              <a:t> for </a:t>
            </a:r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/>
              <a:t>PRESENTATION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2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”Write </a:t>
            </a:r>
            <a:r>
              <a:rPr lang="fi-FI" err="1"/>
              <a:t>quote</a:t>
            </a:r>
            <a:r>
              <a:rPr lang="fi-FI"/>
              <a:t> </a:t>
            </a:r>
            <a:r>
              <a:rPr lang="fi-FI" err="1"/>
              <a:t>here</a:t>
            </a:r>
            <a:r>
              <a:rPr lang="fi-FI"/>
              <a:t>”.</a:t>
            </a:r>
          </a:p>
          <a:p>
            <a:pPr lvl="1"/>
            <a:r>
              <a:rPr lang="fi-FI"/>
              <a:t> – </a:t>
            </a:r>
            <a:r>
              <a:rPr lang="fi-FI" err="1"/>
              <a:t>Name</a:t>
            </a:r>
            <a:r>
              <a:rPr lang="fi-FI"/>
              <a:t> </a:t>
            </a:r>
            <a:r>
              <a:rPr lang="fi-FI" err="1"/>
              <a:t>Lastname</a:t>
            </a:r>
            <a:r>
              <a:rPr lang="fi-FI"/>
              <a:t>, Company </a:t>
            </a:r>
            <a:r>
              <a:rPr lang="fi-FI" err="1"/>
              <a:t>Inc</a:t>
            </a:r>
            <a:endParaRPr lang="fi-FI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6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98118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chart</a:t>
            </a:r>
            <a:r>
              <a:rPr lang="fi-FI"/>
              <a:t>, </a:t>
            </a:r>
            <a:r>
              <a:rPr lang="fi-FI" err="1"/>
              <a:t>table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image.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9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Author </a:t>
            </a:r>
            <a:r>
              <a:rPr lang="fi-FI" err="1"/>
              <a:t>Name</a:t>
            </a:r>
            <a:r>
              <a:rPr lang="fi-FI"/>
              <a:t> etc.</a:t>
            </a:r>
          </a:p>
          <a:p>
            <a:pPr lvl="1"/>
            <a:r>
              <a:rPr lang="fi-FI" err="1"/>
              <a:t>Indent</a:t>
            </a:r>
            <a:r>
              <a:rPr lang="fi-FI"/>
              <a:t> for </a:t>
            </a:r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/>
              <a:t>PRESENTATION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62707" y="2142000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/>
              <a:t>SECTION TITLE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62707" y="3918218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to </a:t>
            </a:r>
            <a:r>
              <a:rPr lang="fi-FI" err="1"/>
              <a:t>this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using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</a:t>
            </a:r>
            <a:r>
              <a:rPr lang="fi-FI" err="1"/>
              <a:t>options</a:t>
            </a:r>
            <a:r>
              <a:rPr lang="fi-FI"/>
              <a:t>. </a:t>
            </a:r>
            <a:r>
              <a:rPr lang="fi-FI" err="1"/>
              <a:t>Use</a:t>
            </a:r>
            <a:r>
              <a:rPr lang="fi-FI"/>
              <a:t> 1600x900px image.</a:t>
            </a:r>
          </a:p>
          <a:p>
            <a:pPr lvl="1"/>
            <a:r>
              <a:rPr lang="fi-FI" err="1"/>
              <a:t>Indent</a:t>
            </a:r>
            <a:r>
              <a:rPr lang="fi-FI"/>
              <a:t> for </a:t>
            </a:r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7930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/>
              <a:t>SECTION 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to </a:t>
            </a:r>
            <a:r>
              <a:rPr lang="fi-FI" err="1"/>
              <a:t>this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using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</a:t>
            </a:r>
            <a:r>
              <a:rPr lang="fi-FI" err="1"/>
              <a:t>options</a:t>
            </a:r>
            <a:r>
              <a:rPr lang="fi-FI"/>
              <a:t>. </a:t>
            </a:r>
            <a:r>
              <a:rPr lang="fi-FI" err="1"/>
              <a:t>Use</a:t>
            </a:r>
            <a:r>
              <a:rPr lang="fi-FI"/>
              <a:t> 1600x900px image.</a:t>
            </a:r>
          </a:p>
          <a:p>
            <a:pPr lvl="1"/>
            <a:r>
              <a:rPr lang="fi-FI" err="1"/>
              <a:t>Indent</a:t>
            </a:r>
            <a:r>
              <a:rPr lang="fi-FI"/>
              <a:t> for </a:t>
            </a:r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7263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8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744579"/>
            <a:ext cx="10032756" cy="4346462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bg2"/>
              </a:buClr>
              <a:buFont typeface="Arial" charset="0"/>
              <a:buChar char="•"/>
              <a:tabLst/>
              <a:defRPr sz="2200" baseline="0"/>
            </a:lvl2pPr>
            <a:lvl3pPr marL="500063" indent="-269875">
              <a:tabLst/>
              <a:defRPr sz="1900"/>
            </a:lvl3pPr>
          </a:lstStyle>
          <a:p>
            <a:pPr lvl="0"/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per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</a:t>
            </a:r>
            <a:r>
              <a:rPr lang="fi-FI" err="1"/>
              <a:t>Format</a:t>
            </a:r>
            <a:r>
              <a:rPr lang="fi-FI"/>
              <a:t> pane. </a:t>
            </a:r>
            <a:r>
              <a:rPr lang="fi-FI" err="1"/>
              <a:t>Use</a:t>
            </a:r>
            <a:r>
              <a:rPr lang="fi-FI"/>
              <a:t> 1600 x 900px image </a:t>
            </a:r>
            <a:r>
              <a:rPr lang="fi-FI" err="1"/>
              <a:t>with</a:t>
            </a:r>
            <a:r>
              <a:rPr lang="fi-FI"/>
              <a:t> </a:t>
            </a:r>
            <a:r>
              <a:rPr lang="fi-FI" err="1"/>
              <a:t>illustration</a:t>
            </a:r>
            <a:r>
              <a:rPr lang="fi-FI"/>
              <a:t> </a:t>
            </a:r>
            <a:r>
              <a:rPr lang="fi-FI" err="1"/>
              <a:t>placed</a:t>
            </a:r>
            <a:r>
              <a:rPr lang="fi-FI"/>
              <a:t> on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right</a:t>
            </a:r>
            <a:r>
              <a:rPr lang="fi-FI"/>
              <a:t>.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.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1"/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comes</a:t>
            </a:r>
            <a:r>
              <a:rPr lang="fi-FI"/>
              <a:t> </a:t>
            </a:r>
            <a:r>
              <a:rPr lang="fi-FI" err="1"/>
              <a:t>next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/>
              <a:t>SLIDE TITLE GOES HERE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00" y="636480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0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/>
              <a:t>SECTION TITLE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400"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to </a:t>
            </a:r>
            <a:r>
              <a:rPr lang="fi-FI" err="1"/>
              <a:t>this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using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</a:t>
            </a:r>
            <a:r>
              <a:rPr lang="fi-FI" err="1"/>
              <a:t>options</a:t>
            </a:r>
            <a:r>
              <a:rPr lang="fi-FI"/>
              <a:t>. </a:t>
            </a:r>
            <a:r>
              <a:rPr lang="fi-FI" err="1"/>
              <a:t>Use</a:t>
            </a:r>
            <a:r>
              <a:rPr lang="fi-FI"/>
              <a:t> 1600x900px image.</a:t>
            </a:r>
          </a:p>
          <a:p>
            <a:pPr lvl="1"/>
            <a:r>
              <a:rPr lang="fi-FI" err="1"/>
              <a:t>Indent</a:t>
            </a:r>
            <a:r>
              <a:rPr lang="fi-FI"/>
              <a:t> for </a:t>
            </a:r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85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/>
              <a:t>SLIDE TITLE GOES HERE AND HERE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bg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per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</a:t>
            </a:r>
            <a:r>
              <a:rPr lang="fi-FI" err="1"/>
              <a:t>Format</a:t>
            </a:r>
            <a:r>
              <a:rPr lang="fi-FI"/>
              <a:t> pane. </a:t>
            </a:r>
            <a:r>
              <a:rPr lang="fi-FI" err="1"/>
              <a:t>Use</a:t>
            </a:r>
            <a:r>
              <a:rPr lang="fi-FI"/>
              <a:t> 1600 x 900px image </a:t>
            </a:r>
            <a:r>
              <a:rPr lang="fi-FI" err="1"/>
              <a:t>with</a:t>
            </a:r>
            <a:r>
              <a:rPr lang="fi-FI"/>
              <a:t> </a:t>
            </a:r>
            <a:r>
              <a:rPr lang="fi-FI" err="1"/>
              <a:t>illustration</a:t>
            </a:r>
            <a:r>
              <a:rPr lang="fi-FI"/>
              <a:t> </a:t>
            </a:r>
            <a:r>
              <a:rPr lang="fi-FI" err="1"/>
              <a:t>placed</a:t>
            </a:r>
            <a:r>
              <a:rPr lang="fi-FI"/>
              <a:t> on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right</a:t>
            </a:r>
            <a:r>
              <a:rPr lang="fi-FI"/>
              <a:t>.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.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1"/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comes</a:t>
            </a:r>
            <a:r>
              <a:rPr lang="fi-FI"/>
              <a:t> </a:t>
            </a:r>
            <a:r>
              <a:rPr lang="fi-FI" err="1"/>
              <a:t>next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37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”Write </a:t>
            </a:r>
            <a:r>
              <a:rPr lang="fi-FI" err="1"/>
              <a:t>quote</a:t>
            </a:r>
            <a:r>
              <a:rPr lang="fi-FI"/>
              <a:t> </a:t>
            </a:r>
            <a:r>
              <a:rPr lang="fi-FI" err="1"/>
              <a:t>here</a:t>
            </a:r>
            <a:r>
              <a:rPr lang="fi-FI"/>
              <a:t>”.</a:t>
            </a:r>
          </a:p>
          <a:p>
            <a:pPr lvl="1"/>
            <a:r>
              <a:rPr lang="fi-FI"/>
              <a:t> – </a:t>
            </a:r>
            <a:r>
              <a:rPr lang="fi-FI" err="1"/>
              <a:t>Name</a:t>
            </a:r>
            <a:r>
              <a:rPr lang="fi-FI"/>
              <a:t> </a:t>
            </a:r>
            <a:r>
              <a:rPr lang="fi-FI" err="1"/>
              <a:t>Lastname</a:t>
            </a:r>
            <a:r>
              <a:rPr lang="fi-FI"/>
              <a:t>, Company </a:t>
            </a:r>
            <a:r>
              <a:rPr lang="fi-FI" err="1"/>
              <a:t>Inc</a:t>
            </a:r>
            <a:endParaRPr lang="fi-FI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1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9547" y="577516"/>
            <a:ext cx="5546558" cy="5582651"/>
          </a:xfrm>
        </p:spPr>
        <p:txBody>
          <a:bodyPr anchor="ctr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l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”Write </a:t>
            </a:r>
            <a:r>
              <a:rPr lang="fi-FI" err="1"/>
              <a:t>quote</a:t>
            </a:r>
            <a:r>
              <a:rPr lang="fi-FI"/>
              <a:t> </a:t>
            </a:r>
            <a:r>
              <a:rPr lang="fi-FI" err="1"/>
              <a:t>here</a:t>
            </a:r>
            <a:r>
              <a:rPr lang="fi-FI"/>
              <a:t>”.</a:t>
            </a:r>
          </a:p>
          <a:p>
            <a:pPr lvl="1"/>
            <a:r>
              <a:rPr lang="fi-FI"/>
              <a:t> – </a:t>
            </a:r>
            <a:r>
              <a:rPr lang="fi-FI" err="1"/>
              <a:t>Name</a:t>
            </a:r>
            <a:r>
              <a:rPr lang="fi-FI"/>
              <a:t> </a:t>
            </a:r>
            <a:r>
              <a:rPr lang="fi-FI" err="1"/>
              <a:t>Lastname</a:t>
            </a:r>
            <a:r>
              <a:rPr lang="fi-FI"/>
              <a:t>, Company </a:t>
            </a:r>
            <a:r>
              <a:rPr lang="fi-FI" err="1"/>
              <a:t>Inc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4836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72989" y="577516"/>
            <a:ext cx="5089358" cy="5582651"/>
          </a:xfrm>
        </p:spPr>
        <p:txBody>
          <a:bodyPr anchor="ctr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l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”Write </a:t>
            </a:r>
            <a:r>
              <a:rPr lang="fi-FI" err="1"/>
              <a:t>quote</a:t>
            </a:r>
            <a:r>
              <a:rPr lang="fi-FI"/>
              <a:t> </a:t>
            </a:r>
            <a:r>
              <a:rPr lang="fi-FI" err="1"/>
              <a:t>here</a:t>
            </a:r>
            <a:r>
              <a:rPr lang="fi-FI"/>
              <a:t>”.</a:t>
            </a:r>
          </a:p>
          <a:p>
            <a:pPr lvl="1"/>
            <a:r>
              <a:rPr lang="fi-FI"/>
              <a:t> – </a:t>
            </a:r>
            <a:r>
              <a:rPr lang="fi-FI" err="1"/>
              <a:t>Name</a:t>
            </a:r>
            <a:r>
              <a:rPr lang="fi-FI"/>
              <a:t> </a:t>
            </a:r>
            <a:r>
              <a:rPr lang="fi-FI" err="1"/>
              <a:t>Lastname</a:t>
            </a:r>
            <a:r>
              <a:rPr lang="fi-FI"/>
              <a:t>, Company </a:t>
            </a:r>
            <a:r>
              <a:rPr lang="fi-FI" err="1"/>
              <a:t>Inc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064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fi-FI"/>
              <a:t>SLIDE HEADLINE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1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94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1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29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fi-FI"/>
              <a:t>SLIDE HEADLINE HERE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40133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chart</a:t>
            </a:r>
            <a:r>
              <a:rPr lang="fi-FI"/>
              <a:t>, </a:t>
            </a:r>
            <a:r>
              <a:rPr lang="fi-FI" err="1"/>
              <a:t>table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image.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92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2389" y="613612"/>
            <a:ext cx="8746959" cy="5450304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3200" baseline="0">
                <a:latin typeface="+mn-lt"/>
              </a:defRPr>
            </a:lvl1pPr>
            <a:lvl2pPr marL="7938" indent="0" algn="ctr">
              <a:buNone/>
              <a:defRPr sz="2800">
                <a:latin typeface="+mn-lt"/>
              </a:defRPr>
            </a:lvl2pPr>
            <a:lvl3pPr marL="7938" indent="0" algn="ctr">
              <a:buFontTx/>
              <a:buNone/>
              <a:defRPr sz="2200">
                <a:latin typeface="+mn-lt"/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err="1"/>
              <a:t>Centered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  <a:p>
            <a:pPr lvl="1"/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  <a:p>
            <a:pPr lvl="2"/>
            <a:r>
              <a:rPr lang="fi-FI"/>
              <a:t>Even </a:t>
            </a:r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38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995055" y="2129968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/>
              <a:t>SECTION TITLE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95055" y="3894155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to </a:t>
            </a:r>
            <a:r>
              <a:rPr lang="fi-FI" err="1"/>
              <a:t>this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using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</a:t>
            </a:r>
            <a:r>
              <a:rPr lang="fi-FI" err="1"/>
              <a:t>options</a:t>
            </a:r>
            <a:r>
              <a:rPr lang="fi-FI"/>
              <a:t>. </a:t>
            </a:r>
            <a:r>
              <a:rPr lang="fi-FI" err="1"/>
              <a:t>Use</a:t>
            </a:r>
            <a:r>
              <a:rPr lang="fi-FI"/>
              <a:t> 1600x900px image.</a:t>
            </a:r>
          </a:p>
          <a:p>
            <a:pPr lvl="1"/>
            <a:r>
              <a:rPr lang="fi-FI" err="1"/>
              <a:t>Indent</a:t>
            </a:r>
            <a:r>
              <a:rPr lang="fi-FI"/>
              <a:t> for </a:t>
            </a:r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244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46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Author </a:t>
            </a:r>
            <a:r>
              <a:rPr lang="fi-FI" dirty="0" err="1"/>
              <a:t>Name</a:t>
            </a:r>
            <a:r>
              <a:rPr lang="fi-FI" dirty="0"/>
              <a:t> etc.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09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400"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677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995055" y="2129968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95055" y="3894155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641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596980"/>
            <a:ext cx="9968361" cy="4494061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923506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4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 - Lif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9283" y="1804736"/>
            <a:ext cx="9968362" cy="442403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900"/>
              </a:spcAft>
              <a:defRPr sz="22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0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9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863" y="1239253"/>
            <a:ext cx="5149516" cy="4932946"/>
          </a:xfrm>
        </p:spPr>
        <p:txBody>
          <a:bodyPr lIns="0" tIns="0" rIns="0" bIns="0"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642" y="1239253"/>
            <a:ext cx="5149516" cy="4932946"/>
          </a:xfrm>
        </p:spPr>
        <p:txBody>
          <a:bodyPr/>
          <a:lstStyle/>
          <a:p>
            <a:pPr lvl="0"/>
            <a:r>
              <a:rPr lang="fi-FI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26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77225" y="529390"/>
            <a:ext cx="5333250" cy="569093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149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5955632" cy="1875600"/>
          </a:xfrm>
        </p:spPr>
        <p:txBody>
          <a:bodyPr lIns="540000" tIns="0" rIns="540000" bIns="0"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02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7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596980"/>
            <a:ext cx="9968361" cy="4494061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per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</a:t>
            </a:r>
            <a:r>
              <a:rPr lang="fi-FI" err="1"/>
              <a:t>Format</a:t>
            </a:r>
            <a:r>
              <a:rPr lang="fi-FI"/>
              <a:t> pane. </a:t>
            </a:r>
            <a:r>
              <a:rPr lang="fi-FI" err="1"/>
              <a:t>Use</a:t>
            </a:r>
            <a:r>
              <a:rPr lang="fi-FI"/>
              <a:t> 1600 x 900px image </a:t>
            </a:r>
            <a:r>
              <a:rPr lang="fi-FI" err="1"/>
              <a:t>with</a:t>
            </a:r>
            <a:r>
              <a:rPr lang="fi-FI"/>
              <a:t> </a:t>
            </a:r>
            <a:r>
              <a:rPr lang="fi-FI" err="1"/>
              <a:t>illustration</a:t>
            </a:r>
            <a:r>
              <a:rPr lang="fi-FI"/>
              <a:t> </a:t>
            </a:r>
            <a:r>
              <a:rPr lang="fi-FI" err="1"/>
              <a:t>placed</a:t>
            </a:r>
            <a:r>
              <a:rPr lang="fi-FI"/>
              <a:t> on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right</a:t>
            </a:r>
            <a:r>
              <a:rPr lang="fi-FI"/>
              <a:t>.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.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1"/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comes</a:t>
            </a:r>
            <a:r>
              <a:rPr lang="fi-FI"/>
              <a:t> </a:t>
            </a:r>
            <a:r>
              <a:rPr lang="fi-FI" err="1"/>
              <a:t>next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923506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/>
              <a:t>SLIDE TITLE GOES HERE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2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61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60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4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59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76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98118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60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Author </a:t>
            </a:r>
            <a:r>
              <a:rPr lang="fi-FI" dirty="0" err="1"/>
              <a:t>Name</a:t>
            </a:r>
            <a:r>
              <a:rPr lang="fi-FI" dirty="0"/>
              <a:t> etc.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48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400"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945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995055" y="2129968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95055" y="3894155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077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596980"/>
            <a:ext cx="9968361" cy="4494061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923506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0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 - Lif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/>
              <a:t>SLIDE TITLE GOES HERE</a:t>
            </a:r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9283" y="1804736"/>
            <a:ext cx="9968362" cy="442403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900"/>
              </a:spcAft>
              <a:defRPr sz="22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0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24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 - Lif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9283" y="1804736"/>
            <a:ext cx="9968362" cy="442403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900"/>
              </a:spcAft>
              <a:defRPr sz="22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0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00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863" y="1239253"/>
            <a:ext cx="5149516" cy="4932946"/>
          </a:xfrm>
        </p:spPr>
        <p:txBody>
          <a:bodyPr lIns="0" tIns="0" rIns="0" bIns="0"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642" y="1239253"/>
            <a:ext cx="5149516" cy="4932946"/>
          </a:xfrm>
        </p:spPr>
        <p:txBody>
          <a:bodyPr/>
          <a:lstStyle/>
          <a:p>
            <a:pPr lvl="0"/>
            <a:r>
              <a:rPr lang="fi-FI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48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77225" y="529390"/>
            <a:ext cx="5333250" cy="569093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099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5955632" cy="1875600"/>
          </a:xfrm>
        </p:spPr>
        <p:txBody>
          <a:bodyPr lIns="540000" tIns="0" rIns="540000" bIns="0"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73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115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32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830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59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869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4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863" y="1239253"/>
            <a:ext cx="5149516" cy="4932946"/>
          </a:xfrm>
        </p:spPr>
        <p:txBody>
          <a:bodyPr lIns="0" tIns="0" rIns="0" bIns="0"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642" y="1239253"/>
            <a:ext cx="5149516" cy="4932946"/>
          </a:xfrm>
        </p:spPr>
        <p:txBody>
          <a:bodyPr/>
          <a:lstStyle/>
          <a:p>
            <a:pPr lvl="0"/>
            <a:r>
              <a:rPr lang="fi-FI"/>
              <a:t>Click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708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98118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08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7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15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74D-526B-425E-BF89-B251B3AE29A1}" type="datetimeFigureOut">
              <a:rPr lang="fi-FI" smtClean="0"/>
              <a:t>15.12.2017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33B-7FFB-4514-ABAF-24FFC74484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512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/>
              <a:t>SLIDE TITLE GOES HERE AND HERE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per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</a:t>
            </a:r>
            <a:r>
              <a:rPr lang="fi-FI" err="1"/>
              <a:t>Format</a:t>
            </a:r>
            <a:r>
              <a:rPr lang="fi-FI"/>
              <a:t> pane. </a:t>
            </a:r>
            <a:r>
              <a:rPr lang="fi-FI" err="1"/>
              <a:t>Use</a:t>
            </a:r>
            <a:r>
              <a:rPr lang="fi-FI"/>
              <a:t> 1600 x 900px image </a:t>
            </a:r>
            <a:r>
              <a:rPr lang="fi-FI" err="1"/>
              <a:t>with</a:t>
            </a:r>
            <a:r>
              <a:rPr lang="fi-FI"/>
              <a:t> </a:t>
            </a:r>
            <a:r>
              <a:rPr lang="fi-FI" err="1"/>
              <a:t>illustration</a:t>
            </a:r>
            <a:r>
              <a:rPr lang="fi-FI"/>
              <a:t> </a:t>
            </a:r>
            <a:r>
              <a:rPr lang="fi-FI" err="1"/>
              <a:t>placed</a:t>
            </a:r>
            <a:r>
              <a:rPr lang="fi-FI"/>
              <a:t> on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right</a:t>
            </a:r>
            <a:r>
              <a:rPr lang="fi-FI"/>
              <a:t>.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.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1"/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comes</a:t>
            </a:r>
            <a:r>
              <a:rPr lang="fi-FI"/>
              <a:t> </a:t>
            </a:r>
            <a:r>
              <a:rPr lang="fi-FI" err="1"/>
              <a:t>next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77225" y="529390"/>
            <a:ext cx="5333250" cy="569093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15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5955632" cy="1875600"/>
          </a:xfrm>
        </p:spPr>
        <p:txBody>
          <a:bodyPr lIns="540000" tIns="0" rIns="540000" bIns="0"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fi-FI"/>
              <a:t>SLIDE TITLE GOES HERE AND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/>
              <a:t>SLIDE TITLE GOES HERE AND HERE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per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</a:t>
            </a:r>
            <a:r>
              <a:rPr lang="fi-FI" err="1"/>
              <a:t>Format</a:t>
            </a:r>
            <a:r>
              <a:rPr lang="fi-FI"/>
              <a:t> pane. </a:t>
            </a:r>
            <a:r>
              <a:rPr lang="fi-FI" err="1"/>
              <a:t>Use</a:t>
            </a:r>
            <a:r>
              <a:rPr lang="fi-FI"/>
              <a:t> 1600 x 900px image </a:t>
            </a:r>
            <a:r>
              <a:rPr lang="fi-FI" err="1"/>
              <a:t>with</a:t>
            </a:r>
            <a:r>
              <a:rPr lang="fi-FI"/>
              <a:t> </a:t>
            </a:r>
            <a:r>
              <a:rPr lang="fi-FI" err="1"/>
              <a:t>illustration</a:t>
            </a:r>
            <a:r>
              <a:rPr lang="fi-FI"/>
              <a:t> </a:t>
            </a:r>
            <a:r>
              <a:rPr lang="fi-FI" err="1"/>
              <a:t>placed</a:t>
            </a:r>
            <a:r>
              <a:rPr lang="fi-FI"/>
              <a:t> on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right</a:t>
            </a:r>
            <a:r>
              <a:rPr lang="fi-FI"/>
              <a:t>.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.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1"/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comes</a:t>
            </a:r>
            <a:r>
              <a:rPr lang="fi-FI"/>
              <a:t> </a:t>
            </a:r>
            <a:r>
              <a:rPr lang="fi-FI" err="1"/>
              <a:t>next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8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err="1"/>
              <a:t>Heartbeat</a:t>
            </a:r>
            <a:r>
              <a:rPr lang="fi-FI"/>
              <a:t> Analytics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err="1"/>
              <a:t>This</a:t>
            </a:r>
            <a:r>
              <a:rPr lang="fi-FI"/>
              <a:t> is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</a:t>
            </a:r>
            <a:r>
              <a:rPr lang="fi-FI"/>
              <a:t> for </a:t>
            </a:r>
            <a:r>
              <a:rPr lang="fi-FI" err="1"/>
              <a:t>bigger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 </a:t>
            </a:r>
            <a:r>
              <a:rPr lang="fi-FI" err="1"/>
              <a:t>Bacon</a:t>
            </a:r>
            <a:r>
              <a:rPr lang="fi-FI"/>
              <a:t>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 </a:t>
            </a:r>
            <a:r>
              <a:rPr lang="fi-FI" err="1"/>
              <a:t>corned</a:t>
            </a:r>
            <a:r>
              <a:rPr lang="fi-FI"/>
              <a:t> </a:t>
            </a:r>
            <a:r>
              <a:rPr lang="fi-FI" err="1"/>
              <a:t>beef</a:t>
            </a:r>
            <a:r>
              <a:rPr lang="fi-FI"/>
              <a:t> </a:t>
            </a:r>
            <a:r>
              <a:rPr lang="fi-FI" err="1"/>
              <a:t>turducken</a:t>
            </a:r>
            <a:r>
              <a:rPr lang="fi-FI"/>
              <a:t> </a:t>
            </a:r>
            <a:r>
              <a:rPr lang="fi-FI" err="1"/>
              <a:t>pastrami</a:t>
            </a:r>
            <a:r>
              <a:rPr lang="fi-FI"/>
              <a:t>, salami </a:t>
            </a:r>
            <a:r>
              <a:rPr lang="fi-FI" err="1"/>
              <a:t>ball</a:t>
            </a:r>
            <a:r>
              <a:rPr lang="fi-FI"/>
              <a:t> tip </a:t>
            </a:r>
            <a:r>
              <a:rPr lang="fi-FI" err="1"/>
              <a:t>brisket</a:t>
            </a:r>
            <a:r>
              <a:rPr lang="fi-FI"/>
              <a:t> </a:t>
            </a:r>
            <a:r>
              <a:rPr lang="fi-FI" err="1"/>
              <a:t>boudin</a:t>
            </a:r>
            <a:r>
              <a:rPr lang="fi-FI"/>
              <a:t>.</a:t>
            </a:r>
          </a:p>
          <a:p>
            <a:pPr lvl="1"/>
            <a:r>
              <a:rPr lang="fi-FI"/>
              <a:t>One </a:t>
            </a:r>
            <a:r>
              <a:rPr lang="fi-FI" err="1"/>
              <a:t>indentation</a:t>
            </a:r>
            <a:r>
              <a:rPr lang="fi-FI"/>
              <a:t> </a:t>
            </a:r>
            <a:r>
              <a:rPr lang="fi-FI" err="1"/>
              <a:t>gives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bullets</a:t>
            </a:r>
            <a:r>
              <a:rPr lang="fi-FI"/>
              <a:t>.</a:t>
            </a:r>
          </a:p>
          <a:p>
            <a:pPr lvl="1"/>
            <a:r>
              <a:rPr lang="fi-FI" err="1"/>
              <a:t>This</a:t>
            </a:r>
            <a:r>
              <a:rPr lang="fi-FI"/>
              <a:t> is </a:t>
            </a:r>
            <a:r>
              <a:rPr lang="fi-FI" err="1"/>
              <a:t>another</a:t>
            </a:r>
            <a:r>
              <a:rPr lang="fi-FI"/>
              <a:t> </a:t>
            </a:r>
            <a:r>
              <a:rPr lang="fi-FI" err="1"/>
              <a:t>bulletpoint</a:t>
            </a:r>
            <a:r>
              <a:rPr lang="fi-FI"/>
              <a:t>.</a:t>
            </a:r>
          </a:p>
          <a:p>
            <a:pPr lvl="2"/>
            <a:r>
              <a:rPr lang="fi-FI" err="1"/>
              <a:t>Pancetta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belly</a:t>
            </a:r>
            <a:r>
              <a:rPr lang="fi-FI"/>
              <a:t> </a:t>
            </a:r>
            <a:r>
              <a:rPr lang="fi-FI" err="1"/>
              <a:t>alcatra</a:t>
            </a:r>
            <a:r>
              <a:rPr lang="fi-FI"/>
              <a:t> </a:t>
            </a:r>
            <a:r>
              <a:rPr lang="fi-FI" err="1"/>
              <a:t>porchetta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tenderloin</a:t>
            </a:r>
            <a:r>
              <a:rPr lang="fi-FI"/>
              <a:t> </a:t>
            </a:r>
            <a:r>
              <a:rPr lang="fi-FI" err="1"/>
              <a:t>shankle</a:t>
            </a:r>
            <a:r>
              <a:rPr lang="fi-FI"/>
              <a:t> salami </a:t>
            </a:r>
            <a:r>
              <a:rPr lang="fi-FI" err="1"/>
              <a:t>chuck</a:t>
            </a:r>
            <a:r>
              <a:rPr lang="fi-FI"/>
              <a:t> </a:t>
            </a:r>
            <a:r>
              <a:rPr lang="fi-FI" err="1"/>
              <a:t>andouille</a:t>
            </a:r>
            <a:r>
              <a:rPr lang="fi-FI"/>
              <a:t>. </a:t>
            </a:r>
            <a:r>
              <a:rPr lang="fi-FI" err="1"/>
              <a:t>Pancetta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belly</a:t>
            </a:r>
            <a:r>
              <a:rPr lang="fi-FI"/>
              <a:t> </a:t>
            </a:r>
            <a:r>
              <a:rPr lang="fi-FI" err="1"/>
              <a:t>alcatra</a:t>
            </a:r>
            <a:r>
              <a:rPr lang="fi-FI"/>
              <a:t> </a:t>
            </a:r>
            <a:r>
              <a:rPr lang="fi-FI" err="1"/>
              <a:t>porchetta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tenderloin</a:t>
            </a:r>
            <a:r>
              <a:rPr lang="fi-FI"/>
              <a:t> </a:t>
            </a:r>
            <a:r>
              <a:rPr lang="fi-FI" err="1"/>
              <a:t>shankle</a:t>
            </a:r>
            <a:r>
              <a:rPr lang="fi-FI"/>
              <a:t> salami </a:t>
            </a:r>
            <a:r>
              <a:rPr lang="fi-FI" err="1"/>
              <a:t>chuck</a:t>
            </a:r>
            <a:r>
              <a:rPr lang="fi-FI"/>
              <a:t> </a:t>
            </a:r>
            <a:r>
              <a:rPr lang="fi-FI" err="1"/>
              <a:t>andouille</a:t>
            </a:r>
            <a:r>
              <a:rPr lang="fi-FI"/>
              <a:t>.</a:t>
            </a:r>
          </a:p>
          <a:p>
            <a:pPr lvl="3"/>
            <a:r>
              <a:rPr lang="fi-FI" err="1"/>
              <a:t>Something</a:t>
            </a:r>
            <a:r>
              <a:rPr lang="fi-FI"/>
              <a:t> </a:t>
            </a:r>
            <a:r>
              <a:rPr lang="fi-FI" err="1"/>
              <a:t>else</a:t>
            </a:r>
            <a:r>
              <a:rPr lang="fi-FI"/>
              <a:t> </a:t>
            </a:r>
            <a:r>
              <a:rPr lang="fi-FI" err="1"/>
              <a:t>goes</a:t>
            </a:r>
            <a:r>
              <a:rPr lang="fi-FI"/>
              <a:t>. Here.</a:t>
            </a:r>
          </a:p>
          <a:p>
            <a:pPr lvl="4"/>
            <a:r>
              <a:rPr lang="fi-FI" err="1"/>
              <a:t>Something</a:t>
            </a:r>
            <a:r>
              <a:rPr lang="fi-FI"/>
              <a:t> </a:t>
            </a:r>
            <a:r>
              <a:rPr lang="fi-FI" err="1"/>
              <a:t>here</a:t>
            </a:r>
            <a:r>
              <a:rPr lang="fi-FI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25" r:id="rId2"/>
    <p:sldLayoutId id="2147483729" r:id="rId3"/>
    <p:sldLayoutId id="2147483690" r:id="rId4"/>
    <p:sldLayoutId id="2147483731" r:id="rId5"/>
    <p:sldLayoutId id="2147483664" r:id="rId6"/>
    <p:sldLayoutId id="2147483670" r:id="rId7"/>
    <p:sldLayoutId id="2147483733" r:id="rId8"/>
    <p:sldLayoutId id="2147483722" r:id="rId9"/>
    <p:sldLayoutId id="2147483713" r:id="rId10"/>
    <p:sldLayoutId id="2147483717" r:id="rId11"/>
    <p:sldLayoutId id="2147483718" r:id="rId12"/>
    <p:sldLayoutId id="2147483719" r:id="rId13"/>
    <p:sldLayoutId id="2147483724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None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30188" indent="-2222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tx2"/>
        </a:buClr>
        <a:buSzPct val="100000"/>
        <a:buFont typeface="Arial" charset="0"/>
        <a:buChar char="•"/>
        <a:tabLst/>
        <a:defRPr sz="22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622300" marR="0" indent="-263525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89852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112838" indent="-21431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err="1"/>
              <a:t>Heartbeat</a:t>
            </a:r>
            <a:r>
              <a:rPr lang="fi-FI"/>
              <a:t> Analytics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err="1"/>
              <a:t>This</a:t>
            </a:r>
            <a:r>
              <a:rPr lang="fi-FI"/>
              <a:t> is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</a:t>
            </a:r>
            <a:r>
              <a:rPr lang="fi-FI"/>
              <a:t> for </a:t>
            </a:r>
            <a:r>
              <a:rPr lang="fi-FI" err="1"/>
              <a:t>bigger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 </a:t>
            </a:r>
            <a:r>
              <a:rPr lang="fi-FI" err="1"/>
              <a:t>Bacon</a:t>
            </a:r>
            <a:r>
              <a:rPr lang="fi-FI"/>
              <a:t>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 </a:t>
            </a:r>
            <a:r>
              <a:rPr lang="fi-FI" err="1"/>
              <a:t>corned</a:t>
            </a:r>
            <a:r>
              <a:rPr lang="fi-FI"/>
              <a:t> </a:t>
            </a:r>
            <a:r>
              <a:rPr lang="fi-FI" err="1"/>
              <a:t>beef</a:t>
            </a:r>
            <a:r>
              <a:rPr lang="fi-FI"/>
              <a:t> </a:t>
            </a:r>
            <a:r>
              <a:rPr lang="fi-FI" err="1"/>
              <a:t>turducken</a:t>
            </a:r>
            <a:r>
              <a:rPr lang="fi-FI"/>
              <a:t> </a:t>
            </a:r>
            <a:r>
              <a:rPr lang="fi-FI" err="1"/>
              <a:t>pastrami</a:t>
            </a:r>
            <a:r>
              <a:rPr lang="fi-FI"/>
              <a:t>, salami </a:t>
            </a:r>
            <a:r>
              <a:rPr lang="fi-FI" err="1"/>
              <a:t>ball</a:t>
            </a:r>
            <a:r>
              <a:rPr lang="fi-FI"/>
              <a:t> tip </a:t>
            </a:r>
            <a:r>
              <a:rPr lang="fi-FI" err="1"/>
              <a:t>brisket</a:t>
            </a:r>
            <a:r>
              <a:rPr lang="fi-FI"/>
              <a:t> </a:t>
            </a:r>
            <a:r>
              <a:rPr lang="fi-FI" err="1"/>
              <a:t>boudin</a:t>
            </a:r>
            <a:r>
              <a:rPr lang="fi-FI"/>
              <a:t>.</a:t>
            </a:r>
          </a:p>
          <a:p>
            <a:pPr lvl="1"/>
            <a:r>
              <a:rPr lang="fi-FI"/>
              <a:t>One </a:t>
            </a:r>
            <a:r>
              <a:rPr lang="fi-FI" err="1"/>
              <a:t>indentation</a:t>
            </a:r>
            <a:r>
              <a:rPr lang="fi-FI"/>
              <a:t> </a:t>
            </a:r>
            <a:r>
              <a:rPr lang="fi-FI" err="1"/>
              <a:t>gives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bullet</a:t>
            </a:r>
            <a:r>
              <a:rPr lang="fi-FI"/>
              <a:t> </a:t>
            </a:r>
            <a:r>
              <a:rPr lang="fi-FI" err="1"/>
              <a:t>points</a:t>
            </a:r>
            <a:r>
              <a:rPr lang="fi-FI"/>
              <a:t>.</a:t>
            </a:r>
          </a:p>
          <a:p>
            <a:pPr lvl="1"/>
            <a:r>
              <a:rPr lang="fi-FI" err="1"/>
              <a:t>Another</a:t>
            </a:r>
            <a:r>
              <a:rPr lang="fi-FI"/>
              <a:t> </a:t>
            </a:r>
            <a:r>
              <a:rPr lang="fi-FI" err="1"/>
              <a:t>bullet</a:t>
            </a:r>
            <a:r>
              <a:rPr lang="fi-FI"/>
              <a:t> </a:t>
            </a:r>
            <a:r>
              <a:rPr lang="fi-FI" err="1"/>
              <a:t>point</a:t>
            </a:r>
            <a:r>
              <a:rPr lang="fi-FI"/>
              <a:t>.</a:t>
            </a:r>
          </a:p>
          <a:p>
            <a:pPr lvl="2"/>
            <a:r>
              <a:rPr lang="fi-FI" err="1"/>
              <a:t>Pancetta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belly</a:t>
            </a:r>
            <a:r>
              <a:rPr lang="fi-FI"/>
              <a:t> </a:t>
            </a:r>
            <a:r>
              <a:rPr lang="fi-FI" err="1"/>
              <a:t>alcatra</a:t>
            </a:r>
            <a:r>
              <a:rPr lang="fi-FI"/>
              <a:t> </a:t>
            </a:r>
            <a:r>
              <a:rPr lang="fi-FI" err="1"/>
              <a:t>porchetta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tenderloin</a:t>
            </a:r>
            <a:r>
              <a:rPr lang="fi-FI"/>
              <a:t> </a:t>
            </a:r>
            <a:r>
              <a:rPr lang="fi-FI" err="1"/>
              <a:t>shankle</a:t>
            </a:r>
            <a:r>
              <a:rPr lang="fi-FI"/>
              <a:t> salami </a:t>
            </a:r>
            <a:r>
              <a:rPr lang="fi-FI" err="1"/>
              <a:t>chuck</a:t>
            </a:r>
            <a:r>
              <a:rPr lang="fi-FI"/>
              <a:t> </a:t>
            </a:r>
            <a:r>
              <a:rPr lang="fi-FI" err="1"/>
              <a:t>andouille</a:t>
            </a:r>
            <a:r>
              <a:rPr lang="fi-FI"/>
              <a:t>. </a:t>
            </a:r>
            <a:r>
              <a:rPr lang="fi-FI" err="1"/>
              <a:t>Pancetta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belly</a:t>
            </a:r>
            <a:r>
              <a:rPr lang="fi-FI"/>
              <a:t> </a:t>
            </a:r>
            <a:r>
              <a:rPr lang="fi-FI" err="1"/>
              <a:t>alcatra</a:t>
            </a:r>
            <a:r>
              <a:rPr lang="fi-FI"/>
              <a:t> </a:t>
            </a:r>
            <a:r>
              <a:rPr lang="fi-FI" err="1"/>
              <a:t>porchetta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tenderloin</a:t>
            </a:r>
            <a:r>
              <a:rPr lang="fi-FI"/>
              <a:t> </a:t>
            </a:r>
            <a:r>
              <a:rPr lang="fi-FI" err="1"/>
              <a:t>shankle</a:t>
            </a:r>
            <a:r>
              <a:rPr lang="fi-FI"/>
              <a:t> salami </a:t>
            </a:r>
            <a:r>
              <a:rPr lang="fi-FI" err="1"/>
              <a:t>chuck</a:t>
            </a:r>
            <a:r>
              <a:rPr lang="fi-FI"/>
              <a:t> </a:t>
            </a:r>
            <a:r>
              <a:rPr lang="fi-FI" err="1"/>
              <a:t>andouille</a:t>
            </a:r>
            <a:r>
              <a:rPr lang="fi-FI"/>
              <a:t>.</a:t>
            </a:r>
          </a:p>
          <a:p>
            <a:pPr lvl="2"/>
            <a:r>
              <a:rPr lang="fi-FI" err="1"/>
              <a:t>Something</a:t>
            </a:r>
            <a:r>
              <a:rPr lang="fi-FI"/>
              <a:t> </a:t>
            </a:r>
            <a:r>
              <a:rPr lang="fi-FI" err="1"/>
              <a:t>else</a:t>
            </a:r>
            <a:r>
              <a:rPr lang="fi-FI"/>
              <a:t> </a:t>
            </a:r>
            <a:r>
              <a:rPr lang="fi-FI" err="1"/>
              <a:t>goes</a:t>
            </a:r>
            <a:r>
              <a:rPr lang="fi-FI"/>
              <a:t>. Here.</a:t>
            </a:r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r>
              <a:rPr lang="fi-FI"/>
              <a:t>. </a:t>
            </a:r>
            <a:r>
              <a:rPr lang="fi-FI" err="1"/>
              <a:t>Pancetta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belly</a:t>
            </a:r>
            <a:r>
              <a:rPr lang="fi-FI"/>
              <a:t> </a:t>
            </a:r>
            <a:r>
              <a:rPr lang="fi-FI" err="1"/>
              <a:t>alcatra</a:t>
            </a:r>
            <a:r>
              <a:rPr lang="fi-FI"/>
              <a:t> </a:t>
            </a:r>
            <a:r>
              <a:rPr lang="fi-FI" err="1"/>
              <a:t>porchetta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tenderloin</a:t>
            </a:r>
            <a:r>
              <a:rPr lang="fi-FI"/>
              <a:t> </a:t>
            </a:r>
            <a:r>
              <a:rPr lang="fi-FI" err="1"/>
              <a:t>shankle</a:t>
            </a:r>
            <a:r>
              <a:rPr lang="fi-FI"/>
              <a:t> salami </a:t>
            </a:r>
            <a:r>
              <a:rPr lang="fi-FI" err="1"/>
              <a:t>chuck</a:t>
            </a:r>
            <a:r>
              <a:rPr lang="fi-FI"/>
              <a:t> </a:t>
            </a:r>
            <a:r>
              <a:rPr lang="fi-FI" err="1"/>
              <a:t>andouille</a:t>
            </a:r>
            <a:r>
              <a:rPr lang="fi-FI"/>
              <a:t>.</a:t>
            </a:r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r>
              <a:rPr lang="fi-FI"/>
              <a:t>. </a:t>
            </a:r>
            <a:r>
              <a:rPr lang="fi-FI" err="1"/>
              <a:t>This</a:t>
            </a:r>
            <a:r>
              <a:rPr lang="fi-FI"/>
              <a:t> is </a:t>
            </a:r>
            <a:r>
              <a:rPr lang="fi-FI" err="1"/>
              <a:t>really</a:t>
            </a:r>
            <a:r>
              <a:rPr lang="fi-FI"/>
              <a:t> </a:t>
            </a:r>
            <a:r>
              <a:rPr lang="fi-FI" err="1"/>
              <a:t>smaller</a:t>
            </a:r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00" y="636480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79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6" r:id="rId3"/>
    <p:sldLayoutId id="2147483730" r:id="rId4"/>
    <p:sldLayoutId id="2147483728" r:id="rId5"/>
    <p:sldLayoutId id="2147483727" r:id="rId6"/>
    <p:sldLayoutId id="2147483714" r:id="rId7"/>
    <p:sldLayoutId id="2147483715" r:id="rId8"/>
    <p:sldLayoutId id="2147483681" r:id="rId9"/>
    <p:sldLayoutId id="2147483734" r:id="rId10"/>
    <p:sldLayoutId id="2147483735" r:id="rId11"/>
    <p:sldLayoutId id="2147483736" r:id="rId12"/>
    <p:sldLayoutId id="2147483682" r:id="rId13"/>
    <p:sldLayoutId id="2147483688" r:id="rId14"/>
    <p:sldLayoutId id="214748373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1200"/>
        </a:spcAft>
        <a:buFont typeface="Arial"/>
        <a:buNone/>
        <a:defRPr sz="2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68288" indent="-2603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bg2"/>
        </a:buClr>
        <a:buFont typeface="Arial" charset="0"/>
        <a:buChar char="•"/>
        <a:tabLst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538163" indent="-307975" algn="l" defTabSz="914400" rtl="0" eaLnBrk="1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755650" indent="-255588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025525" indent="-217488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Heartbeat</a:t>
            </a:r>
            <a:r>
              <a:rPr lang="fi-FI" dirty="0"/>
              <a:t>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for </a:t>
            </a:r>
            <a:r>
              <a:rPr lang="fi-FI" dirty="0" err="1"/>
              <a:t>bigger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 </a:t>
            </a:r>
            <a:r>
              <a:rPr lang="fi-FI" dirty="0" err="1"/>
              <a:t>Bacon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corned</a:t>
            </a:r>
            <a:r>
              <a:rPr lang="fi-FI" dirty="0"/>
              <a:t> </a:t>
            </a:r>
            <a:r>
              <a:rPr lang="fi-FI" dirty="0" err="1"/>
              <a:t>beef</a:t>
            </a:r>
            <a:r>
              <a:rPr lang="fi-FI" dirty="0"/>
              <a:t> </a:t>
            </a:r>
            <a:r>
              <a:rPr lang="fi-FI" dirty="0" err="1"/>
              <a:t>turducken</a:t>
            </a:r>
            <a:r>
              <a:rPr lang="fi-FI" dirty="0"/>
              <a:t> </a:t>
            </a:r>
            <a:r>
              <a:rPr lang="fi-FI" dirty="0" err="1"/>
              <a:t>pastrami</a:t>
            </a:r>
            <a:r>
              <a:rPr lang="fi-FI" dirty="0"/>
              <a:t>, salami </a:t>
            </a:r>
            <a:r>
              <a:rPr lang="fi-FI" dirty="0" err="1"/>
              <a:t>ball</a:t>
            </a:r>
            <a:r>
              <a:rPr lang="fi-FI" dirty="0"/>
              <a:t> tip </a:t>
            </a:r>
            <a:r>
              <a:rPr lang="fi-FI" dirty="0" err="1"/>
              <a:t>brisket</a:t>
            </a:r>
            <a:r>
              <a:rPr lang="fi-FI" dirty="0"/>
              <a:t> </a:t>
            </a:r>
            <a:r>
              <a:rPr lang="fi-FI" dirty="0" err="1"/>
              <a:t>boudin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One </a:t>
            </a:r>
            <a:r>
              <a:rPr lang="fi-FI" dirty="0" err="1"/>
              <a:t>indentation</a:t>
            </a:r>
            <a:r>
              <a:rPr lang="fi-FI" dirty="0"/>
              <a:t> </a:t>
            </a:r>
            <a:r>
              <a:rPr lang="fi-FI" dirty="0" err="1"/>
              <a:t>gives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bullets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bulletpoint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3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. Here.</a:t>
            </a:r>
          </a:p>
          <a:p>
            <a:pPr lvl="4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9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None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30188" indent="-2222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tx2"/>
        </a:buClr>
        <a:buSzPct val="100000"/>
        <a:buFont typeface="Arial" charset="0"/>
        <a:buChar char="•"/>
        <a:tabLst/>
        <a:defRPr sz="22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622300" marR="0" indent="-263525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89852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112838" indent="-21431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Heartbeat</a:t>
            </a:r>
            <a:r>
              <a:rPr lang="fi-FI" dirty="0"/>
              <a:t>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for </a:t>
            </a:r>
            <a:r>
              <a:rPr lang="fi-FI" dirty="0" err="1"/>
              <a:t>bigger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 </a:t>
            </a:r>
            <a:r>
              <a:rPr lang="fi-FI" dirty="0" err="1"/>
              <a:t>Bacon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corned</a:t>
            </a:r>
            <a:r>
              <a:rPr lang="fi-FI" dirty="0"/>
              <a:t> </a:t>
            </a:r>
            <a:r>
              <a:rPr lang="fi-FI" dirty="0" err="1"/>
              <a:t>beef</a:t>
            </a:r>
            <a:r>
              <a:rPr lang="fi-FI" dirty="0"/>
              <a:t> </a:t>
            </a:r>
            <a:r>
              <a:rPr lang="fi-FI" dirty="0" err="1"/>
              <a:t>turducken</a:t>
            </a:r>
            <a:r>
              <a:rPr lang="fi-FI" dirty="0"/>
              <a:t> </a:t>
            </a:r>
            <a:r>
              <a:rPr lang="fi-FI" dirty="0" err="1"/>
              <a:t>pastrami</a:t>
            </a:r>
            <a:r>
              <a:rPr lang="fi-FI" dirty="0"/>
              <a:t>, salami </a:t>
            </a:r>
            <a:r>
              <a:rPr lang="fi-FI" dirty="0" err="1"/>
              <a:t>ball</a:t>
            </a:r>
            <a:r>
              <a:rPr lang="fi-FI" dirty="0"/>
              <a:t> tip </a:t>
            </a:r>
            <a:r>
              <a:rPr lang="fi-FI" dirty="0" err="1"/>
              <a:t>brisket</a:t>
            </a:r>
            <a:r>
              <a:rPr lang="fi-FI" dirty="0"/>
              <a:t> </a:t>
            </a:r>
            <a:r>
              <a:rPr lang="fi-FI" dirty="0" err="1"/>
              <a:t>boudin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One </a:t>
            </a:r>
            <a:r>
              <a:rPr lang="fi-FI" dirty="0" err="1"/>
              <a:t>indentation</a:t>
            </a:r>
            <a:r>
              <a:rPr lang="fi-FI" dirty="0"/>
              <a:t> </a:t>
            </a:r>
            <a:r>
              <a:rPr lang="fi-FI" dirty="0" err="1"/>
              <a:t>gives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bullets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bulletpoint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3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. Here.</a:t>
            </a:r>
          </a:p>
          <a:p>
            <a:pPr lvl="4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9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None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30188" indent="-2222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tx2"/>
        </a:buClr>
        <a:buSzPct val="100000"/>
        <a:buFont typeface="Arial" charset="0"/>
        <a:buChar char="•"/>
        <a:tabLst/>
        <a:defRPr sz="22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622300" marR="0" indent="-263525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89852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112838" indent="-21431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26" Type="http://schemas.openxmlformats.org/officeDocument/2006/relationships/image" Target="../media/image30.png"/><Relationship Id="rId3" Type="http://schemas.openxmlformats.org/officeDocument/2006/relationships/image" Target="../media/image7.jpeg"/><Relationship Id="rId21" Type="http://schemas.openxmlformats.org/officeDocument/2006/relationships/image" Target="../media/image25.gif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gif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firstbeat.com/instructional-video" TargetMode="Externa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29032" y="3624660"/>
            <a:ext cx="4254895" cy="92546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LIFESTYLE ASSESSMENT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INFO MEETING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30249" y="4550128"/>
            <a:ext cx="3794786" cy="1087610"/>
          </a:xfrm>
        </p:spPr>
        <p:txBody>
          <a:bodyPr/>
          <a:lstStyle/>
          <a:p>
            <a:endParaRPr lang="fi-FI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38" y="2304661"/>
            <a:ext cx="5907609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5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3306" y="0"/>
            <a:ext cx="5598694" cy="6858000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solidFill>
                  <a:srgbClr val="2A2723"/>
                </a:solidFill>
              </a:rPr>
              <a:t>DURING THE MEASUREMENT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288000" indent="-2880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3200" dirty="0"/>
              <a:t>When the green signal light is flashing the device is recording heartbeat data. If you see other lights or no lights, please contact your service provider.</a:t>
            </a:r>
          </a:p>
          <a:p>
            <a:pPr marL="288000" indent="-2880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3200" dirty="0"/>
              <a:t>Detach the device during showers, sauna and swimming. Recording continues automatically when you re-attach the device.</a:t>
            </a:r>
          </a:p>
          <a:p>
            <a:pPr marL="288000" indent="-2880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3200" dirty="0"/>
              <a:t>The electrodes are disposable. Change the electrodes at least once per day, e.g. after taking a shower or if they become loose.</a:t>
            </a:r>
          </a:p>
          <a:p>
            <a:pPr marL="288000" indent="-2880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3200" dirty="0"/>
              <a:t>The glue and electrode paste in the electrodes can irritate the skin; you can change the electrode locations on your skin slightly when putting on fresh electrodes.</a:t>
            </a:r>
          </a:p>
          <a:p>
            <a:pPr marL="288000" indent="-2880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3200" dirty="0"/>
              <a:t>End the measurement by detaching the device from your body. The measurement ends automatically.</a:t>
            </a:r>
          </a:p>
        </p:txBody>
      </p:sp>
    </p:spTree>
    <p:extLst>
      <p:ext uri="{BB962C8B-B14F-4D97-AF65-F5344CB8AC3E}">
        <p14:creationId xmlns:p14="http://schemas.microsoft.com/office/powerpoint/2010/main" val="197417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cap="all" dirty="0" err="1">
                <a:solidFill>
                  <a:srgbClr val="141313"/>
                </a:solidFill>
                <a:cs typeface="Arial" pitchFamily="34" charset="0"/>
              </a:rPr>
              <a:t>Please</a:t>
            </a:r>
            <a:r>
              <a:rPr lang="fi-FI" cap="all" dirty="0">
                <a:solidFill>
                  <a:srgbClr val="141313"/>
                </a:solidFill>
                <a:cs typeface="Arial" pitchFamily="34" charset="0"/>
              </a:rPr>
              <a:t> </a:t>
            </a:r>
            <a:r>
              <a:rPr lang="fi-FI" cap="all" dirty="0" err="1">
                <a:solidFill>
                  <a:srgbClr val="141313"/>
                </a:solidFill>
                <a:cs typeface="Arial" pitchFamily="34" charset="0"/>
              </a:rPr>
              <a:t>note</a:t>
            </a:r>
            <a:r>
              <a:rPr lang="fi-FI" cap="all" dirty="0">
                <a:solidFill>
                  <a:srgbClr val="141313"/>
                </a:solidFill>
                <a:cs typeface="Arial" pitchFamily="34" charset="0"/>
              </a:rPr>
              <a:t> </a:t>
            </a:r>
            <a:r>
              <a:rPr lang="fi-FI" cap="all" dirty="0" err="1">
                <a:solidFill>
                  <a:srgbClr val="141313"/>
                </a:solidFill>
                <a:cs typeface="Arial" pitchFamily="34" charset="0"/>
              </a:rPr>
              <a:t>this</a:t>
            </a:r>
            <a:r>
              <a:rPr lang="fi-FI" cap="all" dirty="0">
                <a:solidFill>
                  <a:srgbClr val="141313"/>
                </a:solidFill>
                <a:cs typeface="Arial" pitchFamily="34" charset="0"/>
              </a:rPr>
              <a:t> </a:t>
            </a:r>
            <a:r>
              <a:rPr lang="fi-FI" cap="all" dirty="0" err="1">
                <a:solidFill>
                  <a:srgbClr val="141313"/>
                </a:solidFill>
                <a:cs typeface="Arial" pitchFamily="34" charset="0"/>
              </a:rPr>
              <a:t>about</a:t>
            </a:r>
            <a:r>
              <a:rPr lang="fi-FI" cap="all" dirty="0">
                <a:solidFill>
                  <a:srgbClr val="141313"/>
                </a:solidFill>
                <a:cs typeface="Arial" pitchFamily="34" charset="0"/>
              </a:rPr>
              <a:t> </a:t>
            </a:r>
            <a:r>
              <a:rPr lang="fi-FI" cap="all" dirty="0" err="1">
                <a:solidFill>
                  <a:srgbClr val="141313"/>
                </a:solidFill>
                <a:cs typeface="Arial" pitchFamily="34" charset="0"/>
              </a:rPr>
              <a:t>illnesses</a:t>
            </a:r>
            <a:r>
              <a:rPr lang="fi-FI" cap="all" dirty="0">
                <a:solidFill>
                  <a:srgbClr val="141313"/>
                </a:solidFill>
                <a:cs typeface="Arial" pitchFamily="34" charset="0"/>
              </a:rPr>
              <a:t> and </a:t>
            </a:r>
            <a:r>
              <a:rPr lang="fi-FI" cap="all" dirty="0" err="1">
                <a:solidFill>
                  <a:srgbClr val="141313"/>
                </a:solidFill>
                <a:cs typeface="Arial" pitchFamily="34" charset="0"/>
              </a:rPr>
              <a:t>other</a:t>
            </a:r>
            <a:r>
              <a:rPr lang="fi-FI" cap="all" dirty="0">
                <a:solidFill>
                  <a:srgbClr val="141313"/>
                </a:solidFill>
                <a:cs typeface="Arial" pitchFamily="34" charset="0"/>
              </a:rPr>
              <a:t> </a:t>
            </a:r>
            <a:r>
              <a:rPr lang="fi-FI" cap="all" dirty="0" err="1">
                <a:solidFill>
                  <a:srgbClr val="141313"/>
                </a:solidFill>
                <a:cs typeface="Arial" pitchFamily="34" charset="0"/>
              </a:rPr>
              <a:t>conditions</a:t>
            </a:r>
            <a:r>
              <a:rPr lang="fi-FI" cap="all" dirty="0">
                <a:solidFill>
                  <a:srgbClr val="141313"/>
                </a:solidFill>
                <a:cs typeface="Arial" pitchFamily="34" charset="0"/>
              </a:rPr>
              <a:t> </a:t>
            </a:r>
            <a:endParaRPr lang="fi-FI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70000" y="1218208"/>
            <a:ext cx="9652000" cy="485239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Lifestyle Assessment results can be unreliable and we do not recommend the measurement if the client has: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32A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 pace maker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32A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Heart transplant or a difficult heart condition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32A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Chronic atrial fibrillation / atrial flutter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32A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Uncontrolled thyroid dysfunction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32A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High fever (it’s better to postpone the measurement if you have fever) 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If you have one of the following conditions, you can make the measurement, but please note that the results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can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be difficult to interpret or unreliable: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32A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Bundle branch block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32A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Coronary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heart disease with angioplasty or bypass surgery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32A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Chronic neurologic disease (MS, Alzheimer, Parkinson)	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32A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Diagnosed severe depression or exhaustion (medicated)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32A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Pregnancy 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Arial Unicode MS"/>
              <a:cs typeface="Calibri Light" panose="020F0302020204030204" pitchFamily="34" charset="0"/>
              <a:sym typeface="Wingding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  <a:sym typeface="Wingdings"/>
              </a:rPr>
              <a:t>NOTE! </a:t>
            </a:r>
            <a:r>
              <a:rPr kumimoji="0" lang="fi-FI" sz="16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  <a:sym typeface="Wingdings"/>
              </a:rPr>
              <a:t>Firstbeat Lifestyle Assessment is used to promote personal well-being, and is not designed for diagnosing illnesses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Wingdings"/>
              </a:rPr>
              <a:t>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10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2A2723"/>
                </a:solidFill>
              </a:rPr>
              <a:t>REMEMBER!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lvl="1" indent="-514350" defTabSz="448985" fontAlgn="auto">
              <a:spcBef>
                <a:spcPts val="600"/>
              </a:spcBef>
              <a:buFont typeface="+mj-lt"/>
              <a:buAutoNum type="arabicPeriod"/>
              <a:tabLst>
                <a:tab pos="910659" algn="l"/>
                <a:tab pos="1824489" algn="l"/>
                <a:tab pos="2738321" algn="l"/>
                <a:tab pos="3652152" algn="l"/>
                <a:tab pos="4565985" algn="l"/>
                <a:tab pos="5479816" algn="l"/>
                <a:tab pos="6393647" algn="l"/>
                <a:tab pos="7307479" algn="l"/>
                <a:tab pos="8221309" algn="l"/>
                <a:tab pos="9135137" algn="l"/>
                <a:tab pos="10048972" algn="l"/>
              </a:tabLst>
            </a:pP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Start the measurement within a week after receiving the device.</a:t>
            </a:r>
          </a:p>
          <a:p>
            <a:pPr marL="514350" lvl="1" indent="-514350" defTabSz="448985" fontAlgn="auto">
              <a:spcBef>
                <a:spcPts val="600"/>
              </a:spcBef>
              <a:buFont typeface="+mj-lt"/>
              <a:buAutoNum type="arabicPeriod"/>
              <a:tabLst>
                <a:tab pos="910659" algn="l"/>
                <a:tab pos="1824489" algn="l"/>
                <a:tab pos="2738321" algn="l"/>
                <a:tab pos="3652152" algn="l"/>
                <a:tab pos="4565985" algn="l"/>
                <a:tab pos="5479816" algn="l"/>
                <a:tab pos="6393647" algn="l"/>
                <a:tab pos="7307479" algn="l"/>
                <a:tab pos="8221309" algn="l"/>
                <a:tab pos="9135137" algn="l"/>
                <a:tab pos="10048972" algn="l"/>
              </a:tabLst>
            </a:pP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Attach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the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device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and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make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sure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the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green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led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starts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to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flash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.</a:t>
            </a:r>
          </a:p>
          <a:p>
            <a:pPr marL="514350" lvl="1" indent="-514350" defTabSz="448985" fontAlgn="auto">
              <a:spcBef>
                <a:spcPts val="600"/>
              </a:spcBef>
              <a:buFont typeface="+mj-lt"/>
              <a:buAutoNum type="arabicPeriod"/>
              <a:tabLst>
                <a:tab pos="910659" algn="l"/>
                <a:tab pos="1824489" algn="l"/>
                <a:tab pos="2738321" algn="l"/>
                <a:tab pos="3652152" algn="l"/>
                <a:tab pos="4565985" algn="l"/>
                <a:tab pos="5479816" algn="l"/>
                <a:tab pos="6393647" algn="l"/>
                <a:tab pos="7307479" algn="l"/>
                <a:tab pos="8221309" algn="l"/>
                <a:tab pos="9135137" algn="l"/>
                <a:tab pos="10048972" algn="l"/>
              </a:tabLst>
            </a:pP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End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the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measurement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after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3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days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. </a:t>
            </a:r>
          </a:p>
          <a:p>
            <a:pPr marL="514350" lvl="1" indent="-514350" defTabSz="448985" fontAlgn="auto">
              <a:spcBef>
                <a:spcPts val="600"/>
              </a:spcBef>
              <a:buFont typeface="+mj-lt"/>
              <a:buAutoNum type="arabicPeriod"/>
              <a:tabLst>
                <a:tab pos="910659" algn="l"/>
                <a:tab pos="1824489" algn="l"/>
                <a:tab pos="2738321" algn="l"/>
                <a:tab pos="3652152" algn="l"/>
                <a:tab pos="4565985" algn="l"/>
                <a:tab pos="5479816" algn="l"/>
                <a:tab pos="6393647" algn="l"/>
                <a:tab pos="7307479" algn="l"/>
                <a:tab pos="8221309" algn="l"/>
                <a:tab pos="9135137" algn="l"/>
                <a:tab pos="10048972" algn="l"/>
              </a:tabLst>
            </a:pP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Be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sure to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complete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the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personal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information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and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journal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fields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.</a:t>
            </a:r>
          </a:p>
          <a:p>
            <a:pPr marL="514350" lvl="1" indent="-514350" defTabSz="448985" fontAlgn="auto">
              <a:spcBef>
                <a:spcPts val="600"/>
              </a:spcBef>
              <a:buFont typeface="+mj-lt"/>
              <a:buAutoNum type="arabicPeriod"/>
              <a:tabLst>
                <a:tab pos="910659" algn="l"/>
                <a:tab pos="1824489" algn="l"/>
                <a:tab pos="2738321" algn="l"/>
                <a:tab pos="3652152" algn="l"/>
                <a:tab pos="4565985" algn="l"/>
                <a:tab pos="5479816" algn="l"/>
                <a:tab pos="6393647" algn="l"/>
                <a:tab pos="7307479" algn="l"/>
                <a:tab pos="8221309" algn="l"/>
                <a:tab pos="9135137" algn="l"/>
                <a:tab pos="10048972" algn="l"/>
              </a:tabLst>
            </a:pP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Return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the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device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to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your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</a:t>
            </a:r>
            <a:r>
              <a:rPr lang="fi-FI" sz="2400" dirty="0" err="1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contact</a:t>
            </a:r>
            <a:r>
              <a:rPr lang="fi-FI" sz="24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/>
              </a:rPr>
              <a:t> person.</a:t>
            </a:r>
          </a:p>
        </p:txBody>
      </p:sp>
    </p:spTree>
    <p:extLst>
      <p:ext uri="{BB962C8B-B14F-4D97-AF65-F5344CB8AC3E}">
        <p14:creationId xmlns:p14="http://schemas.microsoft.com/office/powerpoint/2010/main" val="213461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36822" y="1558661"/>
            <a:ext cx="8291945" cy="159612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36822" y="3448982"/>
            <a:ext cx="8291945" cy="13172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www.firstbeat.com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94" y="1767578"/>
            <a:ext cx="1717199" cy="4142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7369" y="5077645"/>
            <a:ext cx="1190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>
                <a:latin typeface="+mj-lt"/>
              </a:rPr>
              <a:t>#</a:t>
            </a:r>
            <a:r>
              <a:rPr lang="fi-FI" sz="1600" b="1" err="1">
                <a:latin typeface="+mj-lt"/>
              </a:rPr>
              <a:t>firstbeat</a:t>
            </a:r>
            <a:endParaRPr lang="fi-FI" sz="1600" b="1"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66770" y="5727625"/>
            <a:ext cx="8832043" cy="310610"/>
            <a:chOff x="1717581" y="5704132"/>
            <a:chExt cx="8832043" cy="31061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473305" y="5721432"/>
              <a:ext cx="323240" cy="29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17581" y="5721432"/>
              <a:ext cx="323240" cy="277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783885" y="5704132"/>
              <a:ext cx="2954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755761" y="5704133"/>
              <a:ext cx="17864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fi-FI" altLang="en-US" sz="1400">
                  <a:solidFill>
                    <a:srgbClr val="2A2723"/>
                  </a:solidFill>
                  <a:latin typeface="Calibri Light" panose="020F0302020204030204" pitchFamily="34" charset="0"/>
                  <a:cs typeface="Tahoma" panose="020B0604030504040204" pitchFamily="34" charset="0"/>
                </a:rPr>
                <a:t>Firstbeat Technologies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6044137" y="5704133"/>
              <a:ext cx="20484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fi-FI" altLang="en-US" sz="1400">
                  <a:solidFill>
                    <a:srgbClr val="2A2723"/>
                  </a:solidFill>
                  <a:latin typeface="Calibri Light" panose="020F0302020204030204" pitchFamily="34" charset="0"/>
                  <a:cs typeface="Tahoma" panose="020B0604030504040204" pitchFamily="34" charset="0"/>
                </a:rPr>
                <a:t>Firstbeat Technologies Ltd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997643" y="5704133"/>
              <a:ext cx="12539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fi-FI" altLang="en-US" sz="1400" dirty="0">
                  <a:solidFill>
                    <a:srgbClr val="2A2723"/>
                  </a:solidFill>
                  <a:latin typeface="Calibri Light" panose="020F0302020204030204" pitchFamily="34" charset="0"/>
                  <a:cs typeface="Tahoma" panose="020B0604030504040204" pitchFamily="34" charset="0"/>
                </a:rPr>
                <a:t>@</a:t>
              </a:r>
              <a:r>
                <a:rPr lang="fi-FI" altLang="en-US" sz="1400" dirty="0" err="1">
                  <a:solidFill>
                    <a:srgbClr val="2A2723"/>
                  </a:solidFill>
                  <a:latin typeface="Calibri Light" panose="020F0302020204030204" pitchFamily="34" charset="0"/>
                  <a:cs typeface="Tahoma" panose="020B0604030504040204" pitchFamily="34" charset="0"/>
                </a:rPr>
                <a:t>FirstbeatInfo</a:t>
              </a:r>
              <a:endParaRPr lang="fi-FI" altLang="en-US" sz="1400" dirty="0">
                <a:solidFill>
                  <a:srgbClr val="2A2723"/>
                </a:solidFill>
                <a:latin typeface="Calibri Light" panose="020F030202020403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8334256" y="5721432"/>
              <a:ext cx="292982" cy="28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8596397" y="5704133"/>
              <a:ext cx="19532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altLang="en-US" sz="1400">
                  <a:latin typeface="Calibri Light" panose="020F0302020204030204" pitchFamily="34" charset="0"/>
                  <a:cs typeface="Tahoma" panose="020B0604030504040204" pitchFamily="34" charset="0"/>
                </a:rPr>
                <a:t>@firstbeat_technologies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04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5795648-E5D8-4140-A0E1-BD4AF8271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8" y="4959217"/>
            <a:ext cx="1300821" cy="686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i-FI" dirty="0">
                <a:solidFill>
                  <a:srgbClr val="2A2723"/>
                </a:solidFill>
              </a:rPr>
              <a:t>Professional Sports</a:t>
            </a:r>
            <a:endParaRPr lang="fi-FI" b="0" dirty="0">
              <a:solidFill>
                <a:srgbClr val="2A2723"/>
              </a:solidFill>
            </a:endParaRPr>
          </a:p>
          <a:p>
            <a:pPr lvl="1">
              <a:buClr>
                <a:srgbClr val="E32A21"/>
              </a:buClr>
              <a:buSzTx/>
            </a:pPr>
            <a:r>
              <a:rPr lang="en-US" dirty="0"/>
              <a:t>More </a:t>
            </a:r>
            <a:r>
              <a:rPr lang="en-US"/>
              <a:t>than </a:t>
            </a:r>
            <a:r>
              <a:rPr lang="en-US" b="1"/>
              <a:t>22 </a:t>
            </a:r>
            <a:r>
              <a:rPr lang="en-US" b="1" dirty="0"/>
              <a:t>000</a:t>
            </a:r>
            <a:r>
              <a:rPr lang="en-US" dirty="0"/>
              <a:t> professional athletes </a:t>
            </a:r>
            <a:r>
              <a:rPr lang="en-US"/>
              <a:t>and </a:t>
            </a:r>
            <a:r>
              <a:rPr lang="en-US" b="1" dirty="0"/>
              <a:t>8</a:t>
            </a:r>
            <a:r>
              <a:rPr lang="en-US" b="1"/>
              <a:t>00</a:t>
            </a:r>
            <a:r>
              <a:rPr lang="en-US"/>
              <a:t> </a:t>
            </a:r>
            <a:r>
              <a:rPr lang="en-US" dirty="0"/>
              <a:t>teams worldwide use Firstbeat solutions to improve performance.</a:t>
            </a:r>
          </a:p>
          <a:p>
            <a:pPr lvl="1">
              <a:buClr>
                <a:srgbClr val="E32A21"/>
              </a:buClr>
              <a:buSzTx/>
            </a:pPr>
            <a:endParaRPr lang="fi-FI" dirty="0">
              <a:solidFill>
                <a:srgbClr val="2A272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Consumer Products</a:t>
            </a:r>
          </a:p>
          <a:p>
            <a:pPr lvl="1"/>
            <a:r>
              <a:rPr lang="fi-FI" dirty="0">
                <a:latin typeface="Calibri Light" panose="020F0302020204030204" pitchFamily="34" charset="0"/>
              </a:rPr>
              <a:t>Firstbeat’s heartbeat analytics are integrated into </a:t>
            </a:r>
            <a:r>
              <a:rPr lang="fi-FI" dirty="0" err="1">
                <a:latin typeface="Calibri Light" panose="020F0302020204030204" pitchFamily="34" charset="0"/>
              </a:rPr>
              <a:t>over</a:t>
            </a:r>
            <a:r>
              <a:rPr lang="fi-FI" dirty="0">
                <a:latin typeface="Calibri Light" panose="020F0302020204030204" pitchFamily="34" charset="0"/>
              </a:rPr>
              <a:t> </a:t>
            </a:r>
            <a:r>
              <a:rPr lang="fi-FI" b="1" dirty="0">
                <a:latin typeface="Calibri Light" panose="020F0302020204030204" pitchFamily="34" charset="0"/>
              </a:rPr>
              <a:t>75 wearables </a:t>
            </a:r>
            <a:r>
              <a:rPr lang="en-US" dirty="0">
                <a:latin typeface="Calibri Light" panose="020F0302020204030204" pitchFamily="34" charset="0"/>
              </a:rPr>
              <a:t>to provide meaningful insights for fitness and lifestyle</a:t>
            </a:r>
            <a:r>
              <a:rPr lang="fi-FI" dirty="0">
                <a:latin typeface="Calibri Light" panose="020F0302020204030204" pitchFamily="34" charset="0"/>
              </a:rPr>
              <a:t>. </a:t>
            </a:r>
          </a:p>
          <a:p>
            <a:pPr lvl="1"/>
            <a:endParaRPr lang="fi-FI" dirty="0">
              <a:latin typeface="Calibri Light" panose="020F03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Wellness Services</a:t>
            </a:r>
          </a:p>
          <a:p>
            <a:pPr lvl="1"/>
            <a:r>
              <a:rPr lang="fi-FI" b="1" dirty="0"/>
              <a:t>250 000 </a:t>
            </a:r>
            <a:r>
              <a:rPr lang="fi-FI" dirty="0"/>
              <a:t>people around the world have undergone the Firstbeat Lifestyle Assessment to improve their personal well-being &amp; performance.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PERSONALIZED INSIGHTS FOR HEALTH AND PERFORMANCE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27" y="2896546"/>
            <a:ext cx="2838786" cy="2193607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8493463" y="2992959"/>
            <a:ext cx="2885232" cy="1977326"/>
            <a:chOff x="8460374" y="3349631"/>
            <a:chExt cx="2885232" cy="1977326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31292" y="4361043"/>
              <a:ext cx="1038223" cy="66068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6"/>
            <a:srcRect t="72682"/>
            <a:stretch/>
          </p:blipFill>
          <p:spPr>
            <a:xfrm>
              <a:off x="8460374" y="4978510"/>
              <a:ext cx="1456324" cy="34844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426" y="3989729"/>
              <a:ext cx="677180" cy="378309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9897" y="3983475"/>
              <a:ext cx="1043199" cy="321259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806" y="3349631"/>
              <a:ext cx="511027" cy="51102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3547" y="3397431"/>
              <a:ext cx="722112" cy="458483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58553" y="3438080"/>
              <a:ext cx="668254" cy="334127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17346" y="3405695"/>
              <a:ext cx="497743" cy="40379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13"/>
            <a:srcRect l="1640" t="37729" r="-1640" b="37484"/>
            <a:stretch/>
          </p:blipFill>
          <p:spPr>
            <a:xfrm>
              <a:off x="9611542" y="4564266"/>
              <a:ext cx="1137585" cy="281971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14"/>
            <a:srcRect t="62797"/>
            <a:stretch/>
          </p:blipFill>
          <p:spPr>
            <a:xfrm>
              <a:off x="9890833" y="5036112"/>
              <a:ext cx="1226729" cy="234756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29234" y="4026643"/>
              <a:ext cx="853054" cy="391735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817229" y="4437075"/>
              <a:ext cx="499037" cy="499037"/>
            </a:xfrm>
            <a:prstGeom prst="rect">
              <a:avLst/>
            </a:prstGeom>
          </p:spPr>
        </p:pic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F0517056-EE89-408E-AD66-D4C86570DA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47595"/>
            <a:ext cx="1513387" cy="1135040"/>
          </a:xfrm>
          <a:prstGeom prst="rect">
            <a:avLst/>
          </a:prstGeom>
        </p:spPr>
      </p:pic>
      <p:grpSp>
        <p:nvGrpSpPr>
          <p:cNvPr id="56" name="Group 65">
            <a:extLst>
              <a:ext uri="{FF2B5EF4-FFF2-40B4-BE49-F238E27FC236}">
                <a16:creationId xmlns:a16="http://schemas.microsoft.com/office/drawing/2014/main" id="{3CE134A3-61FF-4626-B242-00D7D849A5AB}"/>
              </a:ext>
            </a:extLst>
          </p:cNvPr>
          <p:cNvGrpSpPr/>
          <p:nvPr/>
        </p:nvGrpSpPr>
        <p:grpSpPr>
          <a:xfrm>
            <a:off x="892624" y="3025421"/>
            <a:ext cx="1908026" cy="3045803"/>
            <a:chOff x="961880" y="2882375"/>
            <a:chExt cx="1908026" cy="3045803"/>
          </a:xfrm>
        </p:grpSpPr>
        <p:pic>
          <p:nvPicPr>
            <p:cNvPr id="57" name="Picture 31" descr="new-york-rangers-logo.jpg">
              <a:extLst>
                <a:ext uri="{FF2B5EF4-FFF2-40B4-BE49-F238E27FC236}">
                  <a16:creationId xmlns:a16="http://schemas.microsoft.com/office/drawing/2014/main" id="{6B0CC296-FCB6-4FB8-9DFE-54B261917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067" y="5317361"/>
              <a:ext cx="660627" cy="610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41" descr="Chigago Bulls.gif">
              <a:extLst>
                <a:ext uri="{FF2B5EF4-FFF2-40B4-BE49-F238E27FC236}">
                  <a16:creationId xmlns:a16="http://schemas.microsoft.com/office/drawing/2014/main" id="{07104256-A8EE-4E4B-BC47-65E3700E6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35" y="3712089"/>
              <a:ext cx="484965" cy="57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1">
              <a:extLst>
                <a:ext uri="{FF2B5EF4-FFF2-40B4-BE49-F238E27FC236}">
                  <a16:creationId xmlns:a16="http://schemas.microsoft.com/office/drawing/2014/main" id="{DA96752E-7905-479D-AE75-2DDE00FBD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0" t="4335" r="20336" b="2451"/>
            <a:stretch/>
          </p:blipFill>
          <p:spPr>
            <a:xfrm>
              <a:off x="2358797" y="2882375"/>
              <a:ext cx="501457" cy="582774"/>
            </a:xfrm>
            <a:prstGeom prst="rect">
              <a:avLst/>
            </a:prstGeom>
          </p:spPr>
        </p:pic>
        <p:pic>
          <p:nvPicPr>
            <p:cNvPr id="60" name="Picture 2" descr="http://seeklogo.com/images/S/Sao_Paulo_FC-logo-F9DBBF4DA6-seeklogo.com.gif">
              <a:extLst>
                <a:ext uri="{FF2B5EF4-FFF2-40B4-BE49-F238E27FC236}">
                  <a16:creationId xmlns:a16="http://schemas.microsoft.com/office/drawing/2014/main" id="{B845CEA2-FCDA-4DE2-BFFD-5D5B446CA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676" y="5369154"/>
              <a:ext cx="507230" cy="50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78">
              <a:extLst>
                <a:ext uri="{FF2B5EF4-FFF2-40B4-BE49-F238E27FC236}">
                  <a16:creationId xmlns:a16="http://schemas.microsoft.com/office/drawing/2014/main" id="{6FAD31A4-15C0-4145-826B-8AAF546E5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80" y="4552776"/>
              <a:ext cx="490520" cy="537936"/>
            </a:xfrm>
            <a:prstGeom prst="rect">
              <a:avLst/>
            </a:prstGeom>
          </p:spPr>
        </p:pic>
      </p:grpSp>
      <p:pic>
        <p:nvPicPr>
          <p:cNvPr id="62" name="Kuva 61">
            <a:extLst>
              <a:ext uri="{FF2B5EF4-FFF2-40B4-BE49-F238E27FC236}">
                <a16:creationId xmlns:a16="http://schemas.microsoft.com/office/drawing/2014/main" id="{7738B97A-BEB4-45DC-9577-AE1AF1F209A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73" y="4695822"/>
            <a:ext cx="552335" cy="559799"/>
          </a:xfrm>
          <a:prstGeom prst="rect">
            <a:avLst/>
          </a:prstGeom>
        </p:spPr>
      </p:pic>
      <p:pic>
        <p:nvPicPr>
          <p:cNvPr id="63" name="Kuva 62">
            <a:extLst>
              <a:ext uri="{FF2B5EF4-FFF2-40B4-BE49-F238E27FC236}">
                <a16:creationId xmlns:a16="http://schemas.microsoft.com/office/drawing/2014/main" id="{308E6606-07A9-432A-B833-F88415D8511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00" y="3002062"/>
            <a:ext cx="359876" cy="709555"/>
          </a:xfrm>
          <a:prstGeom prst="rect">
            <a:avLst/>
          </a:prstGeom>
        </p:spPr>
      </p:pic>
      <p:pic>
        <p:nvPicPr>
          <p:cNvPr id="64" name="Kuva 63">
            <a:extLst>
              <a:ext uri="{FF2B5EF4-FFF2-40B4-BE49-F238E27FC236}">
                <a16:creationId xmlns:a16="http://schemas.microsoft.com/office/drawing/2014/main" id="{92845A83-E896-49DA-AE19-55D29A6BD98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9" y="3002062"/>
            <a:ext cx="495024" cy="641056"/>
          </a:xfrm>
          <a:prstGeom prst="rect">
            <a:avLst/>
          </a:prstGeom>
        </p:spPr>
      </p:pic>
      <p:pic>
        <p:nvPicPr>
          <p:cNvPr id="65" name="Kuva 64">
            <a:extLst>
              <a:ext uri="{FF2B5EF4-FFF2-40B4-BE49-F238E27FC236}">
                <a16:creationId xmlns:a16="http://schemas.microsoft.com/office/drawing/2014/main" id="{585F543A-F040-465C-BDB4-CC459318EB5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49" y="3783202"/>
            <a:ext cx="469314" cy="686539"/>
          </a:xfrm>
          <a:prstGeom prst="rect">
            <a:avLst/>
          </a:prstGeom>
        </p:spPr>
      </p:pic>
      <p:pic>
        <p:nvPicPr>
          <p:cNvPr id="68" name="Kuva 67">
            <a:extLst>
              <a:ext uri="{FF2B5EF4-FFF2-40B4-BE49-F238E27FC236}">
                <a16:creationId xmlns:a16="http://schemas.microsoft.com/office/drawing/2014/main" id="{033E8AC9-E9BC-4651-AEE8-1CFD6B0E2D8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05" y="3751085"/>
            <a:ext cx="588508" cy="785688"/>
          </a:xfrm>
          <a:prstGeom prst="rect">
            <a:avLst/>
          </a:prstGeom>
        </p:spPr>
      </p:pic>
      <p:pic>
        <p:nvPicPr>
          <p:cNvPr id="69" name="Kuva 68">
            <a:extLst>
              <a:ext uri="{FF2B5EF4-FFF2-40B4-BE49-F238E27FC236}">
                <a16:creationId xmlns:a16="http://schemas.microsoft.com/office/drawing/2014/main" id="{DC53548F-96FF-4238-907A-63A50833E15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88" y="3871480"/>
            <a:ext cx="575348" cy="575348"/>
          </a:xfrm>
          <a:prstGeom prst="rect">
            <a:avLst/>
          </a:prstGeom>
        </p:spPr>
      </p:pic>
      <p:pic>
        <p:nvPicPr>
          <p:cNvPr id="71" name="Kuva 70">
            <a:extLst>
              <a:ext uri="{FF2B5EF4-FFF2-40B4-BE49-F238E27FC236}">
                <a16:creationId xmlns:a16="http://schemas.microsoft.com/office/drawing/2014/main" id="{59F0DFC6-CC2E-404A-A9A4-A892934A1D3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50323" y="5498391"/>
            <a:ext cx="590736" cy="480860"/>
          </a:xfrm>
          <a:prstGeom prst="rect">
            <a:avLst/>
          </a:prstGeom>
        </p:spPr>
      </p:pic>
      <p:pic>
        <p:nvPicPr>
          <p:cNvPr id="73" name="Kuva 72">
            <a:extLst>
              <a:ext uri="{FF2B5EF4-FFF2-40B4-BE49-F238E27FC236}">
                <a16:creationId xmlns:a16="http://schemas.microsoft.com/office/drawing/2014/main" id="{9CC2FD62-7B61-4FCC-B85D-F9A0D70D410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89" y="4703377"/>
            <a:ext cx="630672" cy="466359"/>
          </a:xfrm>
          <a:prstGeom prst="rect">
            <a:avLst/>
          </a:prstGeom>
        </p:spPr>
      </p:pic>
      <p:pic>
        <p:nvPicPr>
          <p:cNvPr id="74" name="Kuva 73">
            <a:extLst>
              <a:ext uri="{FF2B5EF4-FFF2-40B4-BE49-F238E27FC236}">
                <a16:creationId xmlns:a16="http://schemas.microsoft.com/office/drawing/2014/main" id="{1DAF9B38-20DB-4136-9CE6-859FC021D7D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89" y="4747595"/>
            <a:ext cx="673147" cy="434390"/>
          </a:xfrm>
          <a:prstGeom prst="rect">
            <a:avLst/>
          </a:prstGeom>
        </p:spPr>
      </p:pic>
      <p:pic>
        <p:nvPicPr>
          <p:cNvPr id="75" name="Kuva 74">
            <a:extLst>
              <a:ext uri="{FF2B5EF4-FFF2-40B4-BE49-F238E27FC236}">
                <a16:creationId xmlns:a16="http://schemas.microsoft.com/office/drawing/2014/main" id="{04574E87-2CB2-4992-9B4D-224B1BFA35C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49" y="2896140"/>
            <a:ext cx="1490753" cy="782645"/>
          </a:xfrm>
          <a:prstGeom prst="rect">
            <a:avLst/>
          </a:prstGeom>
        </p:spPr>
      </p:pic>
      <p:pic>
        <p:nvPicPr>
          <p:cNvPr id="76" name="Kuva 75">
            <a:extLst>
              <a:ext uri="{FF2B5EF4-FFF2-40B4-BE49-F238E27FC236}">
                <a16:creationId xmlns:a16="http://schemas.microsoft.com/office/drawing/2014/main" id="{EBEF84BE-2C98-4BEA-A6F7-25CFB8A7B74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14" y="5418366"/>
            <a:ext cx="629185" cy="6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3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9284" y="1744579"/>
            <a:ext cx="5426080" cy="4346462"/>
          </a:xfrm>
        </p:spPr>
        <p:txBody>
          <a:bodyPr>
            <a:normAutofit/>
          </a:bodyPr>
          <a:lstStyle/>
          <a:p>
            <a:pPr lvl="1"/>
            <a:r>
              <a:rPr lang="en-US" sz="2000"/>
              <a:t>Established 2002 as a spin-off from Research Institute for Olympic Sports and University of </a:t>
            </a:r>
            <a:r>
              <a:rPr lang="en-US" sz="2000" err="1"/>
              <a:t>Jyväskylä</a:t>
            </a:r>
            <a:r>
              <a:rPr lang="en-US" sz="2000"/>
              <a:t>, Finland</a:t>
            </a:r>
          </a:p>
          <a:p>
            <a:pPr lvl="1"/>
            <a:r>
              <a:rPr lang="en-US" sz="2000"/>
              <a:t>Based on 20 years of research and experience in heartbeat and heart rate variability  </a:t>
            </a:r>
          </a:p>
          <a:p>
            <a:pPr lvl="1"/>
            <a:r>
              <a:rPr lang="en-US" sz="2000"/>
              <a:t>Firstbeat has created a unique digital model of the physiology that turns heartbeat data into personal feedback</a:t>
            </a:r>
          </a:p>
          <a:p>
            <a:pPr lvl="1"/>
            <a:r>
              <a:rPr lang="en-US" sz="2000"/>
              <a:t>We bring near laboratory accuracy and technology used by professional athletes to everyone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283" y="467412"/>
            <a:ext cx="5051707" cy="1090790"/>
          </a:xfrm>
        </p:spPr>
        <p:txBody>
          <a:bodyPr>
            <a:normAutofit/>
          </a:bodyPr>
          <a:lstStyle/>
          <a:p>
            <a:r>
              <a:rPr lang="en-US"/>
              <a:t>BODY ANALYTICS FOR SPORTS AND WELL-BEING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42" y="5795877"/>
            <a:ext cx="310339" cy="310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505" y="5831013"/>
            <a:ext cx="1445809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chemeClr val="accent1"/>
                </a:solidFill>
                <a:latin typeface="+mj-lt"/>
                <a:cs typeface="Myriad Pro"/>
              </a:rPr>
              <a:t>MANAGE STRESS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89" y="5795877"/>
            <a:ext cx="310339" cy="310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301" y="5773051"/>
            <a:ext cx="311015" cy="310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99367" y="5831396"/>
            <a:ext cx="1898709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chemeClr val="accent1"/>
                </a:solidFill>
                <a:latin typeface="+mj-lt"/>
                <a:cs typeface="Myriad Pro"/>
              </a:rPr>
              <a:t>ENHANCE RECOVERY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84573" y="5808187"/>
            <a:ext cx="1570347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chemeClr val="accent1"/>
                </a:solidFill>
                <a:latin typeface="+mj-lt"/>
                <a:cs typeface="Myriad Pro"/>
              </a:rPr>
              <a:t>EXERCISE RIGHT</a:t>
            </a:r>
          </a:p>
        </p:txBody>
      </p:sp>
    </p:spTree>
    <p:extLst>
      <p:ext uri="{BB962C8B-B14F-4D97-AF65-F5344CB8AC3E}">
        <p14:creationId xmlns:p14="http://schemas.microsoft.com/office/powerpoint/2010/main" val="88028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534" y="566198"/>
            <a:ext cx="5332177" cy="881729"/>
          </a:xfrm>
        </p:spPr>
        <p:txBody>
          <a:bodyPr/>
          <a:lstStyle/>
          <a:p>
            <a:r>
              <a:rPr lang="en-US" dirty="0"/>
              <a:t>FIRSTBEAT</a:t>
            </a:r>
            <a:br>
              <a:rPr lang="en-US" dirty="0"/>
            </a:br>
            <a:r>
              <a:rPr lang="en-US" dirty="0"/>
              <a:t>LIFESTYLE ASSESSMENT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371643" y="2629396"/>
            <a:ext cx="5201095" cy="4559968"/>
          </a:xfrm>
        </p:spPr>
        <p:txBody>
          <a:bodyPr/>
          <a:lstStyle/>
          <a:p>
            <a:r>
              <a:rPr lang="en-US" dirty="0">
                <a:latin typeface="+mj-lt"/>
              </a:rPr>
              <a:t>Manage stress</a:t>
            </a:r>
            <a:br>
              <a:rPr lang="en-US" dirty="0"/>
            </a:br>
            <a:r>
              <a:rPr lang="en-US" dirty="0"/>
              <a:t>Recognize activities that cause stress</a:t>
            </a:r>
            <a:br>
              <a:rPr lang="en-US" dirty="0"/>
            </a:br>
            <a:endParaRPr lang="en-US" dirty="0"/>
          </a:p>
          <a:p>
            <a:r>
              <a:rPr lang="en-US" dirty="0">
                <a:latin typeface="+mj-lt"/>
              </a:rPr>
              <a:t>Enhance recovery</a:t>
            </a:r>
            <a:br>
              <a:rPr lang="en-US" dirty="0"/>
            </a:br>
            <a:r>
              <a:rPr lang="en-US" dirty="0"/>
              <a:t>See how you recover during sleep</a:t>
            </a:r>
            <a:br>
              <a:rPr lang="en-US" dirty="0"/>
            </a:br>
            <a:endParaRPr lang="en-US" dirty="0"/>
          </a:p>
          <a:p>
            <a:r>
              <a:rPr lang="en-US" dirty="0">
                <a:latin typeface="+mj-lt"/>
              </a:rPr>
              <a:t>Exercise right</a:t>
            </a:r>
            <a:br>
              <a:rPr lang="en-US" dirty="0"/>
            </a:br>
            <a:r>
              <a:rPr lang="en-US" dirty="0"/>
              <a:t>See the effect of your exercise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8" y="2593122"/>
            <a:ext cx="565485" cy="565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2" y="3833826"/>
            <a:ext cx="565485" cy="565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2" y="5074530"/>
            <a:ext cx="561960" cy="560738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606848" y="1596981"/>
            <a:ext cx="6128082" cy="730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None/>
              <a:defRPr sz="2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8288" indent="-2603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2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622300" marR="0" indent="-26352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19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89852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14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1112838" indent="-2143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tabLst/>
              <a:defRPr sz="1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75882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1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Helps you understand the state of your well-being and what to do to improve it.</a:t>
            </a:r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1172333" y="6278864"/>
            <a:ext cx="659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comprehensive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look at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well-being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during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work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leisure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and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sleep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8755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56125"/>
            <a:ext cx="10515600" cy="530614"/>
          </a:xfrm>
        </p:spPr>
        <p:txBody>
          <a:bodyPr/>
          <a:lstStyle/>
          <a:p>
            <a:r>
              <a:rPr lang="en-GB" dirty="0"/>
              <a:t>WHAT DOES YOUR DAY LOOK LIKE?</a:t>
            </a:r>
            <a:endParaRPr lang="fi-FI" dirty="0"/>
          </a:p>
        </p:txBody>
      </p:sp>
      <p:sp>
        <p:nvSpPr>
          <p:cNvPr id="5" name="Tekstiruutu 7"/>
          <p:cNvSpPr txBox="1"/>
          <p:nvPr/>
        </p:nvSpPr>
        <p:spPr>
          <a:xfrm>
            <a:off x="1453732" y="1108811"/>
            <a:ext cx="3030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kern="0" dirty="0">
                <a:solidFill>
                  <a:srgbClr val="FF0000"/>
                </a:solidFill>
              </a:rPr>
              <a:t>Are your stress and recovery in balance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4838835" y="1131552"/>
            <a:ext cx="251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kern="0" dirty="0">
                <a:solidFill>
                  <a:srgbClr val="FF0000"/>
                </a:solidFill>
              </a:rPr>
              <a:t>What are the health effects of your physical activity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7" name="Tekstiruutu 2"/>
          <p:cNvSpPr txBox="1"/>
          <p:nvPr/>
        </p:nvSpPr>
        <p:spPr>
          <a:xfrm>
            <a:off x="8062800" y="1156003"/>
            <a:ext cx="292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kern="0" dirty="0">
                <a:solidFill>
                  <a:srgbClr val="FF0000"/>
                </a:solidFill>
              </a:rPr>
              <a:t>Is your sleep restorative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?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93" y="1854104"/>
            <a:ext cx="8052214" cy="2711589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42" y="4718646"/>
            <a:ext cx="3633299" cy="1027927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41" y="4718647"/>
            <a:ext cx="3737918" cy="1027927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18857"/>
            <a:ext cx="3201803" cy="10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ALCOHOL WEAKENS RECOVERY</a:t>
            </a:r>
            <a:endParaRPr lang="fi-FI" dirty="0"/>
          </a:p>
        </p:txBody>
      </p:sp>
      <p:pic>
        <p:nvPicPr>
          <p:cNvPr id="3" name="Picture 4" descr="K:\Materiaalipankki 2014\Kuvat\HVA\HVA kuvia eng\alcoho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0948"/>
            <a:ext cx="5549279" cy="175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939800" y="1508291"/>
            <a:ext cx="379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 dirty="0">
                <a:solidFill>
                  <a:srgbClr val="2A2723"/>
                </a:solidFill>
              </a:rPr>
              <a:t>44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</a:rPr>
              <a:t>-</a:t>
            </a:r>
            <a:r>
              <a:rPr kumimoji="0" lang="fi-FI" sz="1800" b="1" i="0" u="none" strike="noStrike" kern="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</a:rPr>
              <a:t>year-old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</a:rPr>
              <a:t> healthy woman, BMI 21.3</a:t>
            </a:r>
          </a:p>
        </p:txBody>
      </p:sp>
      <p:pic>
        <p:nvPicPr>
          <p:cNvPr id="5" name="Picture 3" descr="K:\Materiaalipankki 2014\Kuvat\HVA\HVA kuvia eng\alcohol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60484"/>
            <a:ext cx="5568389" cy="178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6553039" y="1565231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Thursday</a:t>
            </a:r>
            <a:endParaRPr kumimoji="0" lang="fi-FI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 alcohol, lowest heart </a:t>
            </a:r>
            <a:r>
              <a:rPr kumimoji="0" lang="fi-FI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rate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fi-FI" sz="1400" kern="0" dirty="0">
                <a:solidFill>
                  <a:prstClr val="black"/>
                </a:solidFill>
              </a:rPr>
              <a:t>40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6553039" y="3898874"/>
            <a:ext cx="3004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Friday</a:t>
            </a:r>
            <a:endParaRPr kumimoji="0" lang="fi-FI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prstClr val="black"/>
                </a:solidFill>
              </a:rPr>
              <a:t>3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units of alcohol, lowest heart rate </a:t>
            </a:r>
            <a:r>
              <a:rPr lang="fi-FI" sz="1400" kern="0" dirty="0">
                <a:solidFill>
                  <a:prstClr val="black"/>
                </a:solidFill>
              </a:rPr>
              <a:t>43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60" y="1990948"/>
            <a:ext cx="4473727" cy="149393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59" y="4160484"/>
            <a:ext cx="4473727" cy="149393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39" y="2173141"/>
            <a:ext cx="3086608" cy="1612407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39" y="4535420"/>
            <a:ext cx="3275130" cy="168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INTENSIVE EXERCISE CAN DELAY OPTIMAL NIGHTTIME RECOVERY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64" y="1701737"/>
            <a:ext cx="9453897" cy="282581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85" y="1190619"/>
            <a:ext cx="8726657" cy="26353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12" y="4639779"/>
            <a:ext cx="5144217" cy="138753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64" y="4639779"/>
            <a:ext cx="4462617" cy="13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9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LIFESTYLE ASSESSMENT STEPS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643668" y="3910013"/>
            <a:ext cx="215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1600" b="1">
                <a:solidFill>
                  <a:srgbClr val="E32A21"/>
                </a:solidFill>
                <a:cs typeface="Arial" panose="020B0604020202020204" pitchFamily="34" charset="0"/>
              </a:rPr>
              <a:t>PERSONAL</a:t>
            </a:r>
            <a:br>
              <a:rPr lang="fi-FI" altLang="fi-FI" sz="1600" b="1">
                <a:solidFill>
                  <a:srgbClr val="E32A21"/>
                </a:solidFill>
                <a:cs typeface="Arial" panose="020B0604020202020204" pitchFamily="34" charset="0"/>
              </a:rPr>
            </a:br>
            <a:r>
              <a:rPr lang="fi-FI" altLang="fi-FI" sz="1600" b="1">
                <a:solidFill>
                  <a:srgbClr val="E32A21"/>
                </a:solidFill>
                <a:cs typeface="Arial" panose="020B0604020202020204" pitchFamily="34" charset="0"/>
              </a:rPr>
              <a:t>REPORT</a:t>
            </a:r>
            <a:endParaRPr lang="fi-FI" altLang="fi-FI" sz="1600">
              <a:solidFill>
                <a:srgbClr val="E32A2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6340566" y="3910013"/>
            <a:ext cx="2263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1600" b="1">
                <a:solidFill>
                  <a:srgbClr val="E32A21"/>
                </a:solidFill>
                <a:cs typeface="Arial" panose="020B0604020202020204" pitchFamily="34" charset="0"/>
              </a:rPr>
              <a:t>FEEDBACK FROM A</a:t>
            </a:r>
            <a:br>
              <a:rPr lang="fi-FI" altLang="fi-FI" sz="1600" b="1">
                <a:solidFill>
                  <a:srgbClr val="E32A21"/>
                </a:solidFill>
                <a:cs typeface="Arial" panose="020B0604020202020204" pitchFamily="34" charset="0"/>
              </a:rPr>
            </a:br>
            <a:r>
              <a:rPr lang="fi-FI" altLang="fi-FI" sz="1600" b="1">
                <a:solidFill>
                  <a:srgbClr val="E32A21"/>
                </a:solidFill>
                <a:cs typeface="Arial" panose="020B0604020202020204" pitchFamily="34" charset="0"/>
              </a:rPr>
              <a:t>WELLNESS SPECIALIST</a:t>
            </a:r>
            <a:endParaRPr lang="fi-FI" altLang="fi-FI" sz="1600">
              <a:solidFill>
                <a:srgbClr val="E32A2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962672" y="5412273"/>
            <a:ext cx="205258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141313"/>
                </a:solidFill>
                <a:latin typeface="Myriad Pro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ts val="600"/>
              </a:spcBef>
              <a:buFont typeface="Arial" charset="0"/>
              <a:buChar char="•"/>
              <a:defRPr>
                <a:solidFill>
                  <a:srgbClr val="141313"/>
                </a:solidFill>
                <a:latin typeface="Myriad Pro" pitchFamily="34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-"/>
              <a:defRPr>
                <a:solidFill>
                  <a:srgbClr val="141313"/>
                </a:solidFill>
                <a:latin typeface="Myriad Pro" pitchFamily="34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ts val="600"/>
              </a:spcBef>
              <a:buFont typeface="Arial" charset="0"/>
              <a:buChar char="–"/>
              <a:defRPr i="1">
                <a:solidFill>
                  <a:srgbClr val="6F6F6F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6F6F6F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F6F6F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F6F6F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F6F6F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F6F6F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fi-FI" altLang="fi-FI" b="1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93% </a:t>
            </a:r>
            <a:r>
              <a:rPr lang="fi-FI" altLang="fi-FI" sz="1400" b="1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of </a:t>
            </a:r>
            <a:r>
              <a:rPr lang="fi-FI" altLang="fi-FI" sz="1400" b="1" err="1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users</a:t>
            </a:r>
            <a:r>
              <a:rPr lang="fi-FI" altLang="fi-FI" sz="1400" b="1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fi-FI" altLang="fi-FI" sz="1400" b="1" i="1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”The </a:t>
            </a:r>
            <a:r>
              <a:rPr lang="fi-FI" altLang="fi-FI" sz="1400" b="1" i="1" err="1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measurement</a:t>
            </a:r>
            <a:r>
              <a:rPr lang="fi-FI" altLang="fi-FI" sz="1400" b="1" i="1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 </a:t>
            </a:r>
            <a:r>
              <a:rPr lang="fi-FI" altLang="fi-FI" sz="1400" b="1" i="1" err="1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was</a:t>
            </a:r>
            <a:r>
              <a:rPr lang="fi-FI" altLang="fi-FI" sz="1400" b="1" i="1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 </a:t>
            </a:r>
            <a:r>
              <a:rPr lang="fi-FI" altLang="fi-FI" sz="1400" b="1" i="1" err="1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easy</a:t>
            </a:r>
            <a:r>
              <a:rPr lang="fi-FI" altLang="fi-FI" sz="1400" b="1" i="1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 to </a:t>
            </a:r>
            <a:r>
              <a:rPr lang="fi-FI" altLang="fi-FI" sz="1400" b="1" i="1" err="1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conduct</a:t>
            </a:r>
            <a:r>
              <a:rPr lang="fi-FI" altLang="fi-FI" sz="1400" b="1" i="1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” </a:t>
            </a:r>
            <a:endParaRPr lang="fi-FI" altLang="fi-FI" sz="1400" i="1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1663" y="3913221"/>
            <a:ext cx="248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1600" b="1">
                <a:solidFill>
                  <a:srgbClr val="E32A21"/>
                </a:solidFill>
                <a:cs typeface="Arial" panose="020B0604020202020204" pitchFamily="34" charset="0"/>
              </a:rPr>
              <a:t>HEARTBEAT</a:t>
            </a:r>
            <a:br>
              <a:rPr lang="fi-FI" altLang="fi-FI" sz="1600" b="1">
                <a:solidFill>
                  <a:srgbClr val="E32A21"/>
                </a:solidFill>
                <a:cs typeface="Arial" panose="020B0604020202020204" pitchFamily="34" charset="0"/>
              </a:rPr>
            </a:br>
            <a:r>
              <a:rPr lang="fi-FI" altLang="fi-FI" sz="1600" b="1">
                <a:solidFill>
                  <a:srgbClr val="E32A21"/>
                </a:solidFill>
                <a:cs typeface="Arial" panose="020B0604020202020204" pitchFamily="34" charset="0"/>
              </a:rPr>
              <a:t>MEASUREMENT</a:t>
            </a:r>
            <a:endParaRPr lang="fi-FI" altLang="fi-FI" sz="1600">
              <a:solidFill>
                <a:srgbClr val="E32A2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9007301" y="3910013"/>
            <a:ext cx="2263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1600" b="1">
                <a:solidFill>
                  <a:srgbClr val="E32A21"/>
                </a:solidFill>
                <a:cs typeface="Arial" panose="020B0604020202020204" pitchFamily="34" charset="0"/>
              </a:rPr>
              <a:t>FOLLOW-UP</a:t>
            </a:r>
            <a:endParaRPr lang="fi-FI" altLang="fi-FI" sz="1600">
              <a:solidFill>
                <a:srgbClr val="E32A2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5101" y="4592638"/>
            <a:ext cx="1944687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i-FI" sz="1400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82% of users felt that they were able to improve stress management, exercise and/or quality of sleep.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941" y="4594614"/>
            <a:ext cx="19526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i-FI" sz="1400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3 </a:t>
            </a:r>
            <a:r>
              <a:rPr lang="fi-FI" sz="1400" err="1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Days</a:t>
            </a:r>
            <a:r>
              <a:rPr lang="fi-FI" sz="1400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fi-FI" sz="1400" err="1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during</a:t>
            </a:r>
            <a:r>
              <a:rPr lang="fi-FI" sz="1400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fi-FI" sz="1400" err="1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work</a:t>
            </a:r>
            <a:r>
              <a:rPr lang="fi-FI" sz="1400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, </a:t>
            </a:r>
            <a:r>
              <a:rPr lang="fi-FI" sz="1400" err="1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sleep</a:t>
            </a:r>
            <a:r>
              <a:rPr lang="fi-FI" sz="1400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and </a:t>
            </a:r>
            <a:r>
              <a:rPr lang="fi-FI" sz="1400" err="1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leisure</a:t>
            </a:r>
            <a:r>
              <a:rPr lang="fi-FI" sz="1400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fi-FI" sz="1400" err="1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time</a:t>
            </a:r>
            <a:endParaRPr lang="fi-FI" sz="1400">
              <a:solidFill>
                <a:srgbClr val="2A2723"/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5988" y="4592636"/>
            <a:ext cx="22483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fi-FI" sz="1400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Personal advise for improving </a:t>
            </a:r>
            <a:br>
              <a:rPr lang="fi-FI" sz="1400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</a:br>
            <a:r>
              <a:rPr lang="fi-FI" sz="1400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well-being and performance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93602" y="1528763"/>
            <a:ext cx="1990725" cy="2233613"/>
            <a:chOff x="1174577" y="1647825"/>
            <a:chExt cx="1990725" cy="2233613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577" y="1647825"/>
              <a:ext cx="1990725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Ellipsi 6"/>
            <p:cNvSpPr/>
            <p:nvPr/>
          </p:nvSpPr>
          <p:spPr>
            <a:xfrm>
              <a:off x="1903239" y="3378200"/>
              <a:ext cx="504825" cy="50323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0000"/>
                </a:lnSpc>
                <a:defRPr/>
              </a:pPr>
              <a:r>
                <a:rPr lang="fi-FI" sz="2000">
                  <a:solidFill>
                    <a:prstClr val="white"/>
                  </a:solidFill>
                </a:rPr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30187" y="1539436"/>
            <a:ext cx="1989138" cy="2219325"/>
            <a:chOff x="3322464" y="1662113"/>
            <a:chExt cx="1989138" cy="2219325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464" y="1662113"/>
              <a:ext cx="1989138" cy="198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Ellipsi 18"/>
            <p:cNvSpPr/>
            <p:nvPr/>
          </p:nvSpPr>
          <p:spPr>
            <a:xfrm>
              <a:off x="4063827" y="3378200"/>
              <a:ext cx="503237" cy="50323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0000"/>
                </a:lnSpc>
                <a:defRPr/>
              </a:pPr>
              <a:r>
                <a:rPr lang="fi-FI" sz="2000">
                  <a:solidFill>
                    <a:prstClr val="white"/>
                  </a:solidFill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65185" y="1539436"/>
            <a:ext cx="1919288" cy="2184400"/>
            <a:chOff x="5468764" y="1697038"/>
            <a:chExt cx="1919288" cy="2184400"/>
          </a:xfrm>
        </p:grpSpPr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764" y="1697038"/>
              <a:ext cx="1919288" cy="191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Ellipsi 19"/>
            <p:cNvSpPr/>
            <p:nvPr/>
          </p:nvSpPr>
          <p:spPr>
            <a:xfrm>
              <a:off x="6224414" y="3378200"/>
              <a:ext cx="503238" cy="50323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0000"/>
                </a:lnSpc>
                <a:defRPr/>
              </a:pPr>
              <a:r>
                <a:rPr lang="fi-FI" sz="2000">
                  <a:solidFill>
                    <a:prstClr val="white"/>
                  </a:solidFill>
                </a:rPr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30334" y="1540006"/>
            <a:ext cx="1941512" cy="2195513"/>
            <a:chOff x="7543627" y="1685925"/>
            <a:chExt cx="1941512" cy="2195513"/>
          </a:xfrm>
        </p:grpSpPr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627" y="1685925"/>
              <a:ext cx="1941512" cy="194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Ellipsi 20"/>
            <p:cNvSpPr/>
            <p:nvPr/>
          </p:nvSpPr>
          <p:spPr>
            <a:xfrm>
              <a:off x="8311977" y="3378200"/>
              <a:ext cx="504825" cy="50323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0000"/>
                </a:lnSpc>
                <a:defRPr/>
              </a:pPr>
              <a:r>
                <a:rPr lang="fi-FI" sz="2000">
                  <a:solidFill>
                    <a:prstClr val="white"/>
                  </a:solidFill>
                </a:rPr>
                <a:t>4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746855" y="4592637"/>
            <a:ext cx="19526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i-FI" sz="1400" err="1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Additionally</a:t>
            </a:r>
            <a:r>
              <a:rPr lang="fi-FI" sz="1400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fi-FI" sz="1400" err="1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also</a:t>
            </a:r>
            <a:r>
              <a:rPr lang="fi-FI" sz="1400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an </a:t>
            </a:r>
            <a:r>
              <a:rPr lang="fi-FI" sz="1400" err="1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anonymous</a:t>
            </a:r>
            <a:r>
              <a:rPr lang="fi-FI" sz="1400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fi-FI" sz="1400" err="1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group</a:t>
            </a:r>
            <a:r>
              <a:rPr lang="fi-FI" sz="1400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fi-FI" sz="1400" err="1">
                <a:solidFill>
                  <a:srgbClr val="2A2723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report</a:t>
            </a:r>
            <a:endParaRPr lang="fi-FI" sz="1400">
              <a:solidFill>
                <a:srgbClr val="2A2723"/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29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STARTING THE MEASUREMENT</a:t>
            </a: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1" y="2807746"/>
            <a:ext cx="1467495" cy="20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48" y="2779374"/>
            <a:ext cx="1486784" cy="193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55" y="2749388"/>
            <a:ext cx="1661874" cy="204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Box 1036"/>
          <p:cNvSpPr txBox="1"/>
          <p:nvPr/>
        </p:nvSpPr>
        <p:spPr>
          <a:xfrm>
            <a:off x="838200" y="4851083"/>
            <a:ext cx="1985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</a:rPr>
              <a:t>1. Attach the electrodes to the cable and device end.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05559" y="4829687"/>
            <a:ext cx="1985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Calibri Light" panose="020F0302020204030204" pitchFamily="34" charset="0"/>
              </a:rPr>
              <a:t>2. Remove the cover.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58385" y="4825652"/>
            <a:ext cx="3042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Calibri Light" panose="020F0302020204030204" pitchFamily="34" charset="0"/>
              </a:rPr>
              <a:t>3. Attach the device end to the right side of the body under the collarbone. The cable end is attached to the left side of the body on the rib cage.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68089" y="4828827"/>
            <a:ext cx="2919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Calibri Light" panose="020F0302020204030204" pitchFamily="34" charset="0"/>
              </a:rPr>
              <a:t>4. The measurement starts automatically when the device is attached. Make sure the green led is flashing. Note: The light is easiest to see in a dark room.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629079" y="2807746"/>
            <a:ext cx="1825047" cy="2110787"/>
            <a:chOff x="8493972" y="3212860"/>
            <a:chExt cx="1825047" cy="2110787"/>
          </a:xfrm>
        </p:grpSpPr>
        <p:pic>
          <p:nvPicPr>
            <p:cNvPr id="4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972" y="3212860"/>
              <a:ext cx="1825047" cy="2110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" name="Down Arrow 1044"/>
            <p:cNvSpPr/>
            <p:nvPr/>
          </p:nvSpPr>
          <p:spPr>
            <a:xfrm rot="13454730">
              <a:off x="8967018" y="4381847"/>
              <a:ext cx="116682" cy="271463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" name="Content Placeholder 2"/>
          <p:cNvSpPr txBox="1">
            <a:spLocks/>
          </p:cNvSpPr>
          <p:nvPr/>
        </p:nvSpPr>
        <p:spPr>
          <a:xfrm>
            <a:off x="857844" y="1158215"/>
            <a:ext cx="10294650" cy="1995427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None/>
              <a:defRPr sz="2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30188" indent="-222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622300" marR="0" indent="-26352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19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89852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14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1112838" indent="-2143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tabLst/>
              <a:defRPr sz="1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75882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1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</a:rPr>
              <a:t>Start the measurement within a week after receiving the device.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</a:rPr>
              <a:t>Start the measurement in the morning and end it 3 days later after you wake up.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</a:rPr>
              <a:t>View the instructional video here: </a:t>
            </a:r>
            <a:r>
              <a:rPr lang="en-US" sz="1700" dirty="0">
                <a:latin typeface="Calibri Light" panose="020F0302020204030204" pitchFamily="34" charset="0"/>
              </a:rPr>
              <a:t> </a:t>
            </a:r>
            <a:r>
              <a:rPr lang="en-US" sz="1700" dirty="0">
                <a:latin typeface="Calibri Light" panose="020F0302020204030204" pitchFamily="34" charset="0"/>
                <a:hlinkClick r:id="rId6"/>
              </a:rPr>
              <a:t>www.Firstbeat.com/instructional-video</a:t>
            </a:r>
            <a:endParaRPr lang="en-US" sz="1700" dirty="0">
              <a:latin typeface="Calibri Light" panose="020F03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en-US" sz="17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53664"/>
      </p:ext>
    </p:extLst>
  </p:cSld>
  <p:clrMapOvr>
    <a:masterClrMapping/>
  </p:clrMapOvr>
</p:sld>
</file>

<file path=ppt/theme/theme1.xml><?xml version="1.0" encoding="utf-8"?>
<a:theme xmlns:a="http://schemas.openxmlformats.org/drawingml/2006/main" name="FirstBeat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Firstbeat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stbeat Dark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irstBeat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Firstbeat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FirstBeat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Firstbeat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E9B95B9D39F74D9E9BE2C27ECB651C" ma:contentTypeVersion="4" ma:contentTypeDescription="Create a new document." ma:contentTypeScope="" ma:versionID="2aae845eb92acacd50317359349e69f4">
  <xsd:schema xmlns:xsd="http://www.w3.org/2001/XMLSchema" xmlns:xs="http://www.w3.org/2001/XMLSchema" xmlns:p="http://schemas.microsoft.com/office/2006/metadata/properties" xmlns:ns2="16eb7f24-2fb0-4847-858d-8b73c6294ab3" xmlns:ns3="be3141bb-9ba4-4a58-8e25-ee38c79a21a0" targetNamespace="http://schemas.microsoft.com/office/2006/metadata/properties" ma:root="true" ma:fieldsID="61c6500e47875dbb8bcfd7d0328269a0" ns2:_="" ns3:_="">
    <xsd:import namespace="16eb7f24-2fb0-4847-858d-8b73c6294ab3"/>
    <xsd:import namespace="be3141bb-9ba4-4a58-8e25-ee38c79a21a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b7f24-2fb0-4847-858d-8b73c6294a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141bb-9ba4-4a58-8e25-ee38c79a21a0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0E232D-DF11-426E-9FDC-C93ACB8908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2515A1-A3CC-4740-865D-7B4E27B3C89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e3141bb-9ba4-4a58-8e25-ee38c79a21a0"/>
    <ds:schemaRef ds:uri="http://purl.org/dc/elements/1.1/"/>
    <ds:schemaRef ds:uri="http://schemas.microsoft.com/office/2006/metadata/properties"/>
    <ds:schemaRef ds:uri="16eb7f24-2fb0-4847-858d-8b73c6294ab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C42875-FC4B-4419-8E01-5724DDD4E7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eb7f24-2fb0-4847-858d-8b73c6294ab3"/>
    <ds:schemaRef ds:uri="be3141bb-9ba4-4a58-8e25-ee38c79a2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751</Words>
  <Application>Microsoft Office PowerPoint</Application>
  <PresentationFormat>Laajakuva</PresentationFormat>
  <Paragraphs>100</Paragraphs>
  <Slides>13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13</vt:i4>
      </vt:variant>
    </vt:vector>
  </HeadingPairs>
  <TitlesOfParts>
    <vt:vector size="26" baseType="lpstr">
      <vt:lpstr>MS PGothic</vt:lpstr>
      <vt:lpstr>Arial</vt:lpstr>
      <vt:lpstr>Arial Unicode MS</vt:lpstr>
      <vt:lpstr>Calibri</vt:lpstr>
      <vt:lpstr>Calibri Bold</vt:lpstr>
      <vt:lpstr>Calibri Light</vt:lpstr>
      <vt:lpstr>Myriad Pro</vt:lpstr>
      <vt:lpstr>Tahoma</vt:lpstr>
      <vt:lpstr>Wingdings</vt:lpstr>
      <vt:lpstr>FirstBeat</vt:lpstr>
      <vt:lpstr>Firstbeat Dark</vt:lpstr>
      <vt:lpstr>1_FirstBeat</vt:lpstr>
      <vt:lpstr>2_FirstBeat</vt:lpstr>
      <vt:lpstr>LIFESTYLE ASSESSMENT INFO MEETING</vt:lpstr>
      <vt:lpstr>PERSONALIZED INSIGHTS FOR HEALTH AND PERFORMANCE</vt:lpstr>
      <vt:lpstr>BODY ANALYTICS FOR SPORTS AND WELL-BEING</vt:lpstr>
      <vt:lpstr>FIRSTBEAT LIFESTYLE ASSESSMENT</vt:lpstr>
      <vt:lpstr>WHAT DOES YOUR DAY LOOK LIKE?</vt:lpstr>
      <vt:lpstr>ALCOHOL WEAKENS RECOVERY</vt:lpstr>
      <vt:lpstr>INTENSIVE EXERCISE CAN DELAY OPTIMAL NIGHTTIME RECOVERY</vt:lpstr>
      <vt:lpstr>LIFESTYLE ASSESSMENT STEPS</vt:lpstr>
      <vt:lpstr>STARTING THE MEASUREMENT</vt:lpstr>
      <vt:lpstr>DURING THE MEASUREMENT</vt:lpstr>
      <vt:lpstr>Please note this about illnesses and other conditions </vt:lpstr>
      <vt:lpstr>REMEMBER!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ASSESSMENT: IMPROVE YOUR WELL-BEING</dc:title>
  <cp:lastModifiedBy>Matti Salakka</cp:lastModifiedBy>
  <cp:revision>25</cp:revision>
  <dcterms:modified xsi:type="dcterms:W3CDTF">2017-12-15T09:18:34Z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0x01010012E9B95B9D39F74D9E9BE2C27ECB651C</vt:lpwstr>
  </property>
</Properties>
</file>