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sldIdLst>
    <p:sldId id="370" r:id="rId3"/>
    <p:sldId id="362" r:id="rId4"/>
    <p:sldId id="371" r:id="rId5"/>
    <p:sldId id="373" r:id="rId6"/>
    <p:sldId id="372" r:id="rId7"/>
    <p:sldId id="365" r:id="rId8"/>
    <p:sldId id="367" r:id="rId9"/>
    <p:sldId id="3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Presentation" id="{57391B76-E4E2-9C45-83BB-2F3246772206}">
          <p14:sldIdLst>
            <p14:sldId id="370"/>
            <p14:sldId id="362"/>
            <p14:sldId id="371"/>
            <p14:sldId id="373"/>
            <p14:sldId id="372"/>
            <p14:sldId id="365"/>
            <p14:sldId id="367"/>
            <p14:sldId id="366"/>
          </p14:sldIdLst>
        </p14:section>
        <p14:section name="Templates" id="{FADACF6A-9AE3-8B48-B764-2EDFE96AC0B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2A16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/>
    <p:restoredTop sz="92272" autoAdjust="0"/>
  </p:normalViewPr>
  <p:slideViewPr>
    <p:cSldViewPr snapToGrid="0" snapToObjects="1">
      <p:cViewPr varScale="1">
        <p:scale>
          <a:sx n="107" d="100"/>
          <a:sy n="107" d="100"/>
        </p:scale>
        <p:origin x="680" y="72"/>
      </p:cViewPr>
      <p:guideLst/>
    </p:cSldViewPr>
  </p:slideViewPr>
  <p:outlineViewPr>
    <p:cViewPr>
      <p:scale>
        <a:sx n="33" d="100"/>
        <a:sy n="33" d="100"/>
      </p:scale>
      <p:origin x="-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EB7-D500-0E49-96C5-CC4D0E867CE3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5E5-D57A-344F-864A-55C2221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35FDA-AC27-46E3-A9A9-ECFB6641E5F9}" type="slidenum">
              <a:rPr lang="en-US" altLang="fi-FI"/>
              <a:pPr/>
              <a:t>1</a:t>
            </a:fld>
            <a:endParaRPr lang="en-US" altLang="fi-FI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INVITATION TO LIFESTYLE ASSESSMENT</a:t>
            </a:r>
            <a:br>
              <a:rPr lang="en-US" altLang="fi-FI" sz="2000">
                <a:latin typeface="Arial" panose="020B0604020202020204" pitchFamily="34" charset="0"/>
                <a:cs typeface="Arial Unicode MS" charset="0"/>
              </a:rPr>
            </a:br>
            <a:br>
              <a:rPr lang="en-US" altLang="fi-FI" sz="2000">
                <a:latin typeface="Arial" panose="020B0604020202020204" pitchFamily="34" charset="0"/>
                <a:cs typeface="Arial Unicode MS" charset="0"/>
              </a:rPr>
            </a:b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Recognize the factors affecting your well-being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Firstbeat Lifestyle Assessment gives you personal information about well-being. Find out how work, leisure and sleep affect your coping.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Manage stress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Enhance recovery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Exercise right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Lifestyle Assessment will be started: (dd.mm.yyyy)</a:t>
            </a: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>
              <a:latin typeface="Arial" panose="020B0604020202020204" pitchFamily="34" charset="0"/>
              <a:cs typeface="Arial Unicode MS" charset="0"/>
            </a:endParaRPr>
          </a:p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altLang="fi-FI" sz="2000">
                <a:latin typeface="Arial" panose="020B0604020202020204" pitchFamily="34" charset="0"/>
                <a:cs typeface="Arial Unicode MS" charset="0"/>
              </a:rPr>
              <a:t>Sign up for Lifestyle Assessment: (the persons contact infromation who invites to Lifestyle Assessment)</a:t>
            </a:r>
          </a:p>
        </p:txBody>
      </p:sp>
    </p:spTree>
    <p:extLst>
      <p:ext uri="{BB962C8B-B14F-4D97-AF65-F5344CB8AC3E}">
        <p14:creationId xmlns:p14="http://schemas.microsoft.com/office/powerpoint/2010/main" val="37405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16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35E5-D57A-344F-864A-55C22215C56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2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3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7011BF-8B47-4C21-93E0-E1EFC38FCE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4725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62707" y="2142000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07" y="3918218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8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744579"/>
            <a:ext cx="10032756" cy="4346462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 marL="500063" indent="-269875">
              <a:tabLst/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547" y="577516"/>
            <a:ext cx="55465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83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989" y="577516"/>
            <a:ext cx="50893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06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9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40133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4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613612"/>
            <a:ext cx="8746959" cy="5450304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3200" baseline="0">
                <a:latin typeface="+mn-lt"/>
              </a:defRPr>
            </a:lvl1pPr>
            <a:lvl2pPr marL="7938" indent="0" algn="ctr">
              <a:buNone/>
              <a:defRPr sz="2800">
                <a:latin typeface="+mn-lt"/>
              </a:defRPr>
            </a:lvl2pPr>
            <a:lvl3pPr marL="7938" indent="0" algn="ctr">
              <a:buFontTx/>
              <a:buNone/>
              <a:defRPr sz="2200">
                <a:latin typeface="+mn-lt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Centered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2"/>
            <a:r>
              <a:rPr lang="fi-FI" dirty="0"/>
              <a:t>Even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5" r:id="rId2"/>
    <p:sldLayoutId id="2147483729" r:id="rId3"/>
    <p:sldLayoutId id="2147483690" r:id="rId4"/>
    <p:sldLayoutId id="2147483731" r:id="rId5"/>
    <p:sldLayoutId id="2147483664" r:id="rId6"/>
    <p:sldLayoutId id="2147483670" r:id="rId7"/>
    <p:sldLayoutId id="2147483733" r:id="rId8"/>
    <p:sldLayoutId id="2147483722" r:id="rId9"/>
    <p:sldLayoutId id="2147483713" r:id="rId10"/>
    <p:sldLayoutId id="2147483717" r:id="rId11"/>
    <p:sldLayoutId id="2147483718" r:id="rId12"/>
    <p:sldLayoutId id="2147483719" r:id="rId13"/>
    <p:sldLayoutId id="2147483724" r:id="rId14"/>
    <p:sldLayoutId id="2147483671" r:id="rId15"/>
    <p:sldLayoutId id="214748373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smaller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6" r:id="rId3"/>
    <p:sldLayoutId id="2147483730" r:id="rId4"/>
    <p:sldLayoutId id="2147483728" r:id="rId5"/>
    <p:sldLayoutId id="2147483727" r:id="rId6"/>
    <p:sldLayoutId id="2147483714" r:id="rId7"/>
    <p:sldLayoutId id="2147483715" r:id="rId8"/>
    <p:sldLayoutId id="2147483681" r:id="rId9"/>
    <p:sldLayoutId id="2147483734" r:id="rId10"/>
    <p:sldLayoutId id="2147483735" r:id="rId11"/>
    <p:sldLayoutId id="2147483736" r:id="rId12"/>
    <p:sldLayoutId id="2147483682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Font typeface="Arial"/>
        <a:buNone/>
        <a:defRPr sz="2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68288" indent="-2603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bg2"/>
        </a:buClr>
        <a:buFont typeface="Arial" charset="0"/>
        <a:buChar char="•"/>
        <a:tabLst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538163" indent="-307975" algn="l" defTabSz="914400" rtl="0" eaLnBrk="1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755650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025525" indent="-2174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hyperlink" Target="http://www.firstbeat.com/f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jpeg"/><Relationship Id="rId21" Type="http://schemas.openxmlformats.org/officeDocument/2006/relationships/image" Target="../media/image36.gif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T7UWoEVfM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s://www.youtube.com/watch?v=PRslWZHaY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2301"/>
            <a:ext cx="12192000" cy="438150"/>
          </a:xfrm>
          <a:prstGeom prst="rect">
            <a:avLst/>
          </a:prstGeom>
          <a:solidFill>
            <a:srgbClr val="E92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-2452"/>
            <a:ext cx="12192000" cy="910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101600"/>
            <a:ext cx="3006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5387" y="6483721"/>
            <a:ext cx="21812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200" dirty="0">
                <a:solidFill>
                  <a:srgbClr val="FFFFFF"/>
                </a:solidFill>
                <a:latin typeface="Trebuchet MS" panose="020B0603020202020204" pitchFamily="34" charset="0"/>
                <a:cs typeface="Nimbus Sans Cond" charset="0"/>
              </a:rPr>
              <a:t>www.firstbeat.com</a:t>
            </a:r>
            <a:endParaRPr lang="en-US" altLang="fi-FI" sz="1200" dirty="0">
              <a:solidFill>
                <a:srgbClr val="FFFFFF"/>
              </a:solidFill>
              <a:latin typeface="Trebuchet MS" panose="020B0603020202020204" pitchFamily="34" charset="0"/>
              <a:cs typeface="Nimbus Sans Cond" charset="0"/>
              <a:hlinkClick r:id="rId5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5762" y="1228725"/>
            <a:ext cx="717327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fi-FI" sz="3000" b="1" dirty="0">
                <a:solidFill>
                  <a:srgbClr val="2A2723"/>
                </a:solidFill>
                <a:latin typeface="Trebuchet MS" panose="020B0603020202020204" pitchFamily="34" charset="0"/>
                <a:cs typeface="Nimbus Sans Cond Black" charset="0"/>
              </a:rPr>
              <a:t>INVITATION TO LIFESTYLE ASSESSMENT</a:t>
            </a:r>
            <a:r>
              <a:rPr lang="en-US" altLang="fi-FI" sz="3000" dirty="0">
                <a:solidFill>
                  <a:srgbClr val="2A2723"/>
                </a:solidFill>
                <a:latin typeface="Trebuchet MS" panose="020B0603020202020204" pitchFamily="34" charset="0"/>
                <a:cs typeface="Nimbus Sans Cond Black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fi-FI" sz="2000" dirty="0">
                <a:solidFill>
                  <a:srgbClr val="2A2723"/>
                </a:solidFill>
                <a:latin typeface="Trebuchet MS" panose="020B0603020202020204" pitchFamily="34" charset="0"/>
                <a:cs typeface="Nimbus Sans Cond Black" charset="0"/>
              </a:rPr>
              <a:t>Identify the factors affecting your wellbeing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746750" y="2774950"/>
            <a:ext cx="2951163" cy="2951163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7632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9738" y="4589463"/>
            <a:ext cx="4784725" cy="777875"/>
          </a:xfrm>
          <a:prstGeom prst="rect">
            <a:avLst/>
          </a:prstGeom>
          <a:solidFill>
            <a:srgbClr val="FFFFFF"/>
          </a:solidFill>
          <a:ln w="12600" cap="rnd">
            <a:solidFill>
              <a:srgbClr val="A7A7A7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Lifestyle Assessment begins on: </a:t>
            </a:r>
            <a:r>
              <a:rPr lang="en-US" altLang="fi-FI" sz="1600" b="1" dirty="0" err="1">
                <a:solidFill>
                  <a:srgbClr val="2A2723"/>
                </a:solidFill>
                <a:cs typeface="Nimbus Sans Light" charset="0"/>
              </a:rPr>
              <a:t>dd.mm.yyyy</a:t>
            </a:r>
            <a:endParaRPr lang="en-US" altLang="fi-FI" sz="1600" b="1" dirty="0">
              <a:solidFill>
                <a:srgbClr val="2A2723"/>
              </a:solidFill>
              <a:cs typeface="Nimbus Sans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39738" y="5359400"/>
            <a:ext cx="4784725" cy="777875"/>
          </a:xfrm>
          <a:prstGeom prst="rect">
            <a:avLst/>
          </a:prstGeom>
          <a:solidFill>
            <a:srgbClr val="FFFFFF"/>
          </a:solidFill>
          <a:ln w="12600" cap="rnd">
            <a:solidFill>
              <a:srgbClr val="A7A7A7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Sign up: </a:t>
            </a:r>
            <a:r>
              <a:rPr lang="en-US" altLang="fi-FI" sz="1600" b="1" dirty="0">
                <a:solidFill>
                  <a:srgbClr val="2A2723"/>
                </a:solidFill>
                <a:cs typeface="Nimbus Sans Light" charset="0"/>
              </a:rPr>
              <a:t>contact information</a:t>
            </a:r>
            <a:endParaRPr lang="en-US" altLang="fi-FI" sz="1600" b="1" dirty="0">
              <a:solidFill>
                <a:srgbClr val="2A2723"/>
              </a:solidFill>
              <a:cs typeface="Nimbus Sans" charset="0"/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214313" y="3286125"/>
            <a:ext cx="4937125" cy="1065213"/>
            <a:chOff x="135" y="2070"/>
            <a:chExt cx="3110" cy="671"/>
          </a:xfrm>
        </p:grpSpPr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35" y="2070"/>
              <a:ext cx="986" cy="671"/>
              <a:chOff x="135" y="2070"/>
              <a:chExt cx="986" cy="671"/>
            </a:xfrm>
          </p:grpSpPr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135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>
                    <a:latin typeface="Trebuchet MS" panose="020B0603020202020204" pitchFamily="34" charset="0"/>
                    <a:cs typeface="Nimbus Sans Cond" charset="0"/>
                  </a:rPr>
                  <a:t>Manage stress</a:t>
                </a:r>
              </a:p>
            </p:txBody>
          </p:sp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1182" y="2070"/>
              <a:ext cx="986" cy="671"/>
              <a:chOff x="1182" y="2070"/>
              <a:chExt cx="986" cy="671"/>
            </a:xfrm>
          </p:grpSpPr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1182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>
                    <a:latin typeface="Trebuchet MS" panose="020B0603020202020204" pitchFamily="34" charset="0"/>
                    <a:cs typeface="Nimbus Sans Cond" charset="0"/>
                  </a:rPr>
                  <a:t>Enhance recovery</a:t>
                </a:r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2259" y="2070"/>
              <a:ext cx="986" cy="671"/>
              <a:chOff x="2259" y="2070"/>
              <a:chExt cx="986" cy="671"/>
            </a:xfrm>
          </p:grpSpPr>
          <p:pic>
            <p:nvPicPr>
              <p:cNvPr id="3090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2259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>
                    <a:latin typeface="Trebuchet MS" panose="020B0603020202020204" pitchFamily="34" charset="0"/>
                    <a:cs typeface="Nimbus Sans Cond" charset="0"/>
                  </a:rPr>
                  <a:t>Exercise right</a:t>
                </a:r>
              </a:p>
            </p:txBody>
          </p:sp>
        </p:grpSp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00050" y="2103438"/>
            <a:ext cx="5959475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Firstbeat Lifestyle Assessment provides personal insights on your wellbeing.</a:t>
            </a:r>
          </a:p>
          <a:p>
            <a:pPr>
              <a:lnSpc>
                <a:spcPct val="90000"/>
              </a:lnSpc>
            </a:pPr>
            <a:endParaRPr lang="en-US" altLang="fi-FI" sz="1600" dirty="0">
              <a:solidFill>
                <a:srgbClr val="2A2723"/>
              </a:solidFill>
              <a:cs typeface="Nimbus Sans Light" charset="0"/>
            </a:endParaRPr>
          </a:p>
          <a:p>
            <a:pPr>
              <a:lnSpc>
                <a:spcPct val="90000"/>
              </a:lnSpc>
            </a:pPr>
            <a:br>
              <a:rPr lang="en-US" altLang="fi-FI" sz="1600" dirty="0">
                <a:solidFill>
                  <a:srgbClr val="2A2723"/>
                </a:solidFill>
                <a:cs typeface="Nimbus Sans Light" charset="0"/>
              </a:rPr>
            </a:br>
            <a:r>
              <a:rPr lang="en-US" altLang="fi-FI" sz="1600" dirty="0">
                <a:solidFill>
                  <a:srgbClr val="2A2723"/>
                </a:solidFill>
                <a:cs typeface="Nimbus Sans Light" charset="0"/>
              </a:rPr>
              <a:t>See how work, leisure and sleep affect your performance:</a:t>
            </a:r>
          </a:p>
        </p:txBody>
      </p:sp>
    </p:spTree>
    <p:extLst>
      <p:ext uri="{BB962C8B-B14F-4D97-AF65-F5344CB8AC3E}">
        <p14:creationId xmlns:p14="http://schemas.microsoft.com/office/powerpoint/2010/main" val="373686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3455" y="474134"/>
            <a:ext cx="6116012" cy="969658"/>
          </a:xfrm>
        </p:spPr>
        <p:txBody>
          <a:bodyPr>
            <a:noAutofit/>
          </a:bodyPr>
          <a:lstStyle/>
          <a:p>
            <a:r>
              <a:rPr lang="fi-FI" altLang="fi-FI" sz="2800" dirty="0"/>
              <a:t>HOW TO CONDUCT LIFESTYLE ASSESSMENT TO YOUR PERSONNEL</a:t>
            </a:r>
            <a:endParaRPr lang="fi-FI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455" y="1660358"/>
            <a:ext cx="5746865" cy="45599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fi-FI" altLang="fi-FI" sz="2400" dirty="0"/>
              <a:t>To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presentation’s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first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slide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fill</a:t>
            </a:r>
            <a:r>
              <a:rPr lang="fi-FI" altLang="fi-FI" sz="2400" dirty="0"/>
              <a:t> in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following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information</a:t>
            </a:r>
            <a:r>
              <a:rPr lang="fi-FI" altLang="fi-FI" sz="2400" dirty="0"/>
              <a:t>: </a:t>
            </a:r>
          </a:p>
          <a:p>
            <a:pPr lvl="2">
              <a:defRPr/>
            </a:pPr>
            <a:r>
              <a:rPr lang="fi-FI" altLang="fi-FI" sz="1800" dirty="0" err="1"/>
              <a:t>Date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when</a:t>
            </a:r>
            <a:r>
              <a:rPr lang="fi-FI" altLang="fi-FI" sz="1800" dirty="0"/>
              <a:t> </a:t>
            </a:r>
            <a:r>
              <a:rPr lang="fi-FI" altLang="fi-FI" sz="1800" dirty="0" err="1"/>
              <a:t>the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Lifestyle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Assessment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will</a:t>
            </a:r>
            <a:r>
              <a:rPr lang="fi-FI" altLang="fi-FI" sz="1800" dirty="0"/>
              <a:t> </a:t>
            </a:r>
            <a:r>
              <a:rPr lang="fi-FI" altLang="fi-FI" sz="1800" dirty="0" err="1"/>
              <a:t>be</a:t>
            </a:r>
            <a:r>
              <a:rPr lang="fi-FI" altLang="fi-FI" sz="1800" dirty="0"/>
              <a:t> </a:t>
            </a:r>
            <a:r>
              <a:rPr lang="fi-FI" altLang="fi-FI" sz="1800" dirty="0" err="1"/>
              <a:t>conducted</a:t>
            </a:r>
            <a:endParaRPr lang="fi-FI" altLang="fi-FI" sz="1800" dirty="0"/>
          </a:p>
          <a:p>
            <a:pPr lvl="2">
              <a:defRPr/>
            </a:pPr>
            <a:r>
              <a:rPr lang="fi-FI" altLang="fi-FI" sz="1800" dirty="0" err="1"/>
              <a:t>Your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contact</a:t>
            </a:r>
            <a:r>
              <a:rPr lang="fi-FI" altLang="fi-FI" sz="1800" dirty="0"/>
              <a:t> </a:t>
            </a:r>
            <a:r>
              <a:rPr lang="fi-FI" altLang="fi-FI" sz="1800" dirty="0" err="1"/>
              <a:t>information</a:t>
            </a:r>
            <a:endParaRPr lang="fi-FI" altLang="fi-FI" sz="1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400" dirty="0" err="1"/>
              <a:t>Save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first</a:t>
            </a:r>
            <a:r>
              <a:rPr lang="fi-FI" sz="2400" dirty="0"/>
              <a:t> </a:t>
            </a:r>
            <a:r>
              <a:rPr lang="fi-FI" sz="2400" dirty="0" err="1"/>
              <a:t>slide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whole</a:t>
            </a:r>
            <a:r>
              <a:rPr lang="fi-FI" sz="2400" dirty="0"/>
              <a:t> </a:t>
            </a:r>
            <a:r>
              <a:rPr lang="fi-FI" sz="2400" dirty="0" err="1"/>
              <a:t>presentation</a:t>
            </a:r>
            <a:r>
              <a:rPr lang="fi-FI" sz="2400" dirty="0"/>
              <a:t> in PDF </a:t>
            </a:r>
            <a:r>
              <a:rPr lang="fi-FI" sz="2400" dirty="0" err="1"/>
              <a:t>format</a:t>
            </a:r>
            <a:r>
              <a:rPr lang="fi-FI" sz="2400" dirty="0"/>
              <a:t> and </a:t>
            </a:r>
            <a:r>
              <a:rPr lang="fi-FI" sz="2400" dirty="0" err="1"/>
              <a:t>share</a:t>
            </a:r>
            <a:r>
              <a:rPr lang="fi-FI" sz="2400" dirty="0"/>
              <a:t> it via intranet, </a:t>
            </a:r>
            <a:r>
              <a:rPr lang="fi-FI" sz="2400" dirty="0" err="1"/>
              <a:t>email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print</a:t>
            </a:r>
            <a:r>
              <a:rPr lang="fi-FI" sz="2400" dirty="0"/>
              <a:t> out and </a:t>
            </a:r>
            <a:r>
              <a:rPr lang="fi-FI" sz="2400" dirty="0" err="1"/>
              <a:t>put</a:t>
            </a:r>
            <a:r>
              <a:rPr lang="fi-FI" sz="2400" dirty="0"/>
              <a:t> on a </a:t>
            </a:r>
            <a:r>
              <a:rPr lang="fi-FI" sz="2400" dirty="0" err="1"/>
              <a:t>table</a:t>
            </a:r>
            <a:r>
              <a:rPr lang="fi-FI" sz="2400" dirty="0"/>
              <a:t> in </a:t>
            </a:r>
            <a:r>
              <a:rPr lang="fi-FI" sz="2400" dirty="0" err="1"/>
              <a:t>break</a:t>
            </a:r>
            <a:r>
              <a:rPr lang="fi-FI" sz="2400" dirty="0"/>
              <a:t> room.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altLang="fi-FI" sz="2400" dirty="0" err="1"/>
              <a:t>Receive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sign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ups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from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your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staff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members</a:t>
            </a:r>
            <a:endParaRPr lang="fi-FI" altLang="fi-FI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825" y="0"/>
            <a:ext cx="5210175" cy="6858000"/>
          </a:xfrm>
        </p:spPr>
      </p:pic>
    </p:spTree>
    <p:extLst>
      <p:ext uri="{BB962C8B-B14F-4D97-AF65-F5344CB8AC3E}">
        <p14:creationId xmlns:p14="http://schemas.microsoft.com/office/powerpoint/2010/main" val="324948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534" y="566198"/>
            <a:ext cx="5332177" cy="881729"/>
          </a:xfrm>
        </p:spPr>
        <p:txBody>
          <a:bodyPr/>
          <a:lstStyle/>
          <a:p>
            <a:r>
              <a:rPr lang="en-US" dirty="0"/>
              <a:t>FIRSTBEAT</a:t>
            </a:r>
            <a:br>
              <a:rPr lang="en-US" dirty="0"/>
            </a:br>
            <a:r>
              <a:rPr lang="en-US" dirty="0"/>
              <a:t>LIFESTYLE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371643" y="2629396"/>
            <a:ext cx="5201095" cy="4559968"/>
          </a:xfrm>
        </p:spPr>
        <p:txBody>
          <a:bodyPr/>
          <a:lstStyle/>
          <a:p>
            <a:r>
              <a:rPr lang="en-US" dirty="0">
                <a:latin typeface="+mj-lt"/>
              </a:rPr>
              <a:t>Manage stress</a:t>
            </a:r>
            <a:br>
              <a:rPr lang="en-US" dirty="0"/>
            </a:br>
            <a:r>
              <a:rPr lang="en-US" dirty="0"/>
              <a:t>Recognize activities that cause stress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Enhance recovery</a:t>
            </a:r>
            <a:br>
              <a:rPr lang="en-US" dirty="0"/>
            </a:br>
            <a:r>
              <a:rPr lang="en-US" dirty="0"/>
              <a:t>See how you recover during sleep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Exercise right</a:t>
            </a:r>
            <a:br>
              <a:rPr lang="en-US" dirty="0"/>
            </a:br>
            <a:r>
              <a:rPr lang="en-US" dirty="0"/>
              <a:t>See the effect of your exercise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" y="2593122"/>
            <a:ext cx="565485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3833826"/>
            <a:ext cx="565485" cy="5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5074530"/>
            <a:ext cx="561960" cy="560738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06848" y="1596981"/>
            <a:ext cx="6128082" cy="7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8288" indent="-2603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fi-FI" sz="200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Helps you understand the state of your well-being and what to do to improve it.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1172333" y="6278864"/>
            <a:ext cx="659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comprehensive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look at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well-being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during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work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leisure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sleep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755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ＭＳ Ｐゴシック" charset="0"/>
              </a:rPr>
              <a:t>LIFESTYLE ASSESSMENT</a:t>
            </a:r>
            <a:endParaRPr lang="fi-FI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41758" y="4197034"/>
            <a:ext cx="215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000" b="1" dirty="0">
                <a:solidFill>
                  <a:srgbClr val="E32A16"/>
                </a:solidFill>
                <a:latin typeface="+mj-lt"/>
              </a:rPr>
              <a:t>LEARN FROM DATA</a:t>
            </a:r>
            <a:endParaRPr lang="fi-FI" altLang="fi-FI" sz="2000" dirty="0">
              <a:solidFill>
                <a:srgbClr val="E32A16"/>
              </a:solidFill>
              <a:latin typeface="+mj-lt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340899" y="4197034"/>
            <a:ext cx="2263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000" b="1">
                <a:solidFill>
                  <a:srgbClr val="E32A16"/>
                </a:solidFill>
                <a:latin typeface="+mj-lt"/>
              </a:rPr>
              <a:t>GET THE BALANCE RIGHT</a:t>
            </a:r>
            <a:endParaRPr lang="fi-FI" altLang="fi-FI" sz="2000">
              <a:solidFill>
                <a:srgbClr val="E32A16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894" y="4192272"/>
            <a:ext cx="248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000" b="1" dirty="0">
                <a:solidFill>
                  <a:srgbClr val="E32A16"/>
                </a:solidFill>
                <a:latin typeface="+mj-lt"/>
              </a:rPr>
              <a:t>MEASURE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9144815" y="4187281"/>
            <a:ext cx="2263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000" b="1" dirty="0">
                <a:solidFill>
                  <a:srgbClr val="E32A16"/>
                </a:solidFill>
                <a:latin typeface="+mj-lt"/>
              </a:rPr>
              <a:t>MAKE LIFESTYLE CHANGES</a:t>
            </a:r>
            <a:endParaRPr lang="fi-FI" altLang="fi-FI" sz="2000" dirty="0">
              <a:solidFill>
                <a:srgbClr val="E32A16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4749" y="5007150"/>
            <a:ext cx="21638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000" dirty="0">
                <a:latin typeface="Calibri Light" panose="020F0302020204030204" pitchFamily="34" charset="0"/>
              </a:rPr>
              <a:t>Improve stress management, exercise and </a:t>
            </a:r>
            <a:r>
              <a:rPr lang="fi-FI" sz="2000" dirty="0" err="1">
                <a:latin typeface="Calibri Light" panose="020F0302020204030204" pitchFamily="34" charset="0"/>
              </a:rPr>
              <a:t>sleep</a:t>
            </a:r>
            <a:endParaRPr lang="fi-FI" sz="2000" dirty="0">
              <a:latin typeface="Calibri Light" panose="020F03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 err="1">
                <a:latin typeface="Calibri Light" panose="020F0302020204030204" pitchFamily="34" charset="0"/>
              </a:rPr>
              <a:t>quality</a:t>
            </a:r>
            <a:endParaRPr lang="fi-FI" sz="2000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593" y="5007150"/>
            <a:ext cx="19526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Calibri Light" panose="020F0302020204030204" pitchFamily="34" charset="0"/>
              </a:rPr>
              <a:t>Physiological snapshot of</a:t>
            </a:r>
            <a:br>
              <a:rPr lang="fi-FI" sz="2000" dirty="0">
                <a:latin typeface="Calibri Light" panose="020F0302020204030204" pitchFamily="34" charset="0"/>
              </a:rPr>
            </a:br>
            <a:r>
              <a:rPr lang="fi-FI" sz="2000" dirty="0">
                <a:latin typeface="Calibri Light" panose="020F0302020204030204" pitchFamily="34" charset="0"/>
              </a:rPr>
              <a:t>everyday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6308" y="4997243"/>
            <a:ext cx="20161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Calibri Light" panose="020F0302020204030204" pitchFamily="34" charset="0"/>
              </a:rPr>
              <a:t>Health </a:t>
            </a:r>
            <a:r>
              <a:rPr lang="fi-FI" sz="2000" dirty="0" err="1">
                <a:latin typeface="Calibri Light" panose="020F0302020204030204" pitchFamily="34" charset="0"/>
              </a:rPr>
              <a:t>coaching</a:t>
            </a:r>
            <a:r>
              <a:rPr lang="fi-FI" sz="2000" dirty="0">
                <a:latin typeface="Calibri Light" panose="020F0302020204030204" pitchFamily="34" charset="0"/>
              </a:rPr>
              <a:t> to </a:t>
            </a:r>
            <a:r>
              <a:rPr lang="fi-FI" sz="2000" dirty="0" err="1">
                <a:latin typeface="Calibri Light" panose="020F0302020204030204" pitchFamily="34" charset="0"/>
              </a:rPr>
              <a:t>improve</a:t>
            </a:r>
            <a:br>
              <a:rPr lang="fi-FI" sz="2000" dirty="0">
                <a:latin typeface="Calibri Light" panose="020F0302020204030204" pitchFamily="34" charset="0"/>
              </a:rPr>
            </a:br>
            <a:r>
              <a:rPr lang="fi-FI" sz="2000" dirty="0" err="1">
                <a:latin typeface="Calibri Light" panose="020F0302020204030204" pitchFamily="34" charset="0"/>
              </a:rPr>
              <a:t>wellbeing</a:t>
            </a:r>
            <a:r>
              <a:rPr lang="fi-FI" sz="2000" dirty="0">
                <a:latin typeface="Calibri Light" panose="020F0302020204030204" pitchFamily="34" charset="0"/>
              </a:rPr>
              <a:t> and performance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7089" y="1305007"/>
            <a:ext cx="10697822" cy="2743654"/>
            <a:chOff x="965494" y="1376136"/>
            <a:chExt cx="10697822" cy="2743654"/>
          </a:xfrm>
        </p:grpSpPr>
        <p:grpSp>
          <p:nvGrpSpPr>
            <p:cNvPr id="12" name="Group 11"/>
            <p:cNvGrpSpPr/>
            <p:nvPr/>
          </p:nvGrpSpPr>
          <p:grpSpPr>
            <a:xfrm>
              <a:off x="965494" y="1376136"/>
              <a:ext cx="10697822" cy="2457904"/>
              <a:chOff x="965494" y="1376136"/>
              <a:chExt cx="10697822" cy="2457904"/>
            </a:xfrm>
          </p:grpSpPr>
          <p:pic>
            <p:nvPicPr>
              <p:cNvPr id="17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7680" y="1376136"/>
                <a:ext cx="2455636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4458" y="1376136"/>
                <a:ext cx="2453471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976" y="1378404"/>
                <a:ext cx="2455636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494" y="1378404"/>
                <a:ext cx="2455636" cy="245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Ellipsi 6"/>
            <p:cNvSpPr/>
            <p:nvPr/>
          </p:nvSpPr>
          <p:spPr>
            <a:xfrm>
              <a:off x="1849003" y="3433337"/>
              <a:ext cx="688618" cy="686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1</a:t>
              </a:r>
            </a:p>
          </p:txBody>
        </p:sp>
        <p:sp>
          <p:nvSpPr>
            <p:cNvPr id="14" name="Ellipsi 18"/>
            <p:cNvSpPr/>
            <p:nvPr/>
          </p:nvSpPr>
          <p:spPr>
            <a:xfrm>
              <a:off x="4596438" y="3433337"/>
              <a:ext cx="686451" cy="6864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2</a:t>
              </a:r>
            </a:p>
          </p:txBody>
        </p:sp>
        <p:sp>
          <p:nvSpPr>
            <p:cNvPr id="15" name="Ellipsi 19"/>
            <p:cNvSpPr/>
            <p:nvPr/>
          </p:nvSpPr>
          <p:spPr>
            <a:xfrm>
              <a:off x="7347967" y="3433337"/>
              <a:ext cx="686451" cy="6864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3</a:t>
              </a:r>
            </a:p>
          </p:txBody>
        </p:sp>
        <p:sp>
          <p:nvSpPr>
            <p:cNvPr id="16" name="Ellipsi 20"/>
            <p:cNvSpPr/>
            <p:nvPr/>
          </p:nvSpPr>
          <p:spPr>
            <a:xfrm>
              <a:off x="10095284" y="3433336"/>
              <a:ext cx="688618" cy="686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sz="2000" dirty="0">
                  <a:latin typeface="+mj-lt"/>
                </a:rPr>
                <a:t>4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60802" y="5008479"/>
            <a:ext cx="19526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Calibri Light" panose="020F0302020204030204" pitchFamily="34" charset="0"/>
              </a:rPr>
              <a:t>Identify factors that affect your wellbeing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84178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795648-E5D8-4140-A0E1-BD4AF8271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8" y="4959217"/>
            <a:ext cx="1300821" cy="686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2A2723"/>
                </a:solidFill>
              </a:rPr>
              <a:t>Professional Sports</a:t>
            </a:r>
            <a:endParaRPr lang="fi-FI" b="0" dirty="0">
              <a:solidFill>
                <a:srgbClr val="2A2723"/>
              </a:solidFill>
            </a:endParaRPr>
          </a:p>
          <a:p>
            <a:pPr lvl="1">
              <a:buClr>
                <a:srgbClr val="E32A21"/>
              </a:buClr>
              <a:buSzTx/>
            </a:pPr>
            <a:r>
              <a:rPr lang="en-US" dirty="0"/>
              <a:t>More </a:t>
            </a:r>
            <a:r>
              <a:rPr lang="en-US"/>
              <a:t>than </a:t>
            </a:r>
            <a:r>
              <a:rPr lang="en-US" b="1"/>
              <a:t>22 </a:t>
            </a:r>
            <a:r>
              <a:rPr lang="en-US" b="1" dirty="0"/>
              <a:t>000</a:t>
            </a:r>
            <a:r>
              <a:rPr lang="en-US" dirty="0"/>
              <a:t> professional athletes </a:t>
            </a:r>
            <a:r>
              <a:rPr lang="en-US"/>
              <a:t>and </a:t>
            </a:r>
            <a:r>
              <a:rPr lang="en-US" b="1" dirty="0"/>
              <a:t>8</a:t>
            </a:r>
            <a:r>
              <a:rPr lang="en-US" b="1"/>
              <a:t>00</a:t>
            </a:r>
            <a:r>
              <a:rPr lang="en-US"/>
              <a:t> </a:t>
            </a:r>
            <a:r>
              <a:rPr lang="en-US" dirty="0"/>
              <a:t>teams worldwide use Firstbeat solutions to improve performance.</a:t>
            </a:r>
          </a:p>
          <a:p>
            <a:pPr lvl="1">
              <a:buClr>
                <a:srgbClr val="E32A21"/>
              </a:buClr>
              <a:buSzTx/>
            </a:pPr>
            <a:endParaRPr lang="fi-FI" dirty="0">
              <a:solidFill>
                <a:srgbClr val="2A27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Consumer Products</a:t>
            </a:r>
          </a:p>
          <a:p>
            <a:pPr lvl="1"/>
            <a:r>
              <a:rPr lang="fi-FI" dirty="0">
                <a:latin typeface="Calibri Light" panose="020F0302020204030204" pitchFamily="34" charset="0"/>
              </a:rPr>
              <a:t>Firstbeat’s heartbeat analytics are integrated into </a:t>
            </a:r>
            <a:r>
              <a:rPr lang="fi-FI" dirty="0" err="1">
                <a:latin typeface="Calibri Light" panose="020F0302020204030204" pitchFamily="34" charset="0"/>
              </a:rPr>
              <a:t>over</a:t>
            </a:r>
            <a:r>
              <a:rPr lang="fi-FI" dirty="0">
                <a:latin typeface="Calibri Light" panose="020F0302020204030204" pitchFamily="34" charset="0"/>
              </a:rPr>
              <a:t> </a:t>
            </a:r>
            <a:r>
              <a:rPr lang="fi-FI" b="1" dirty="0">
                <a:latin typeface="Calibri Light" panose="020F0302020204030204" pitchFamily="34" charset="0"/>
              </a:rPr>
              <a:t>75 wearables </a:t>
            </a:r>
            <a:r>
              <a:rPr lang="en-US" dirty="0">
                <a:latin typeface="Calibri Light" panose="020F0302020204030204" pitchFamily="34" charset="0"/>
              </a:rPr>
              <a:t>to provide meaningful insights for fitness and lifestyle</a:t>
            </a:r>
            <a:r>
              <a:rPr lang="fi-FI" dirty="0">
                <a:latin typeface="Calibri Light" panose="020F0302020204030204" pitchFamily="34" charset="0"/>
              </a:rPr>
              <a:t>. </a:t>
            </a:r>
          </a:p>
          <a:p>
            <a:pPr lvl="1"/>
            <a:endParaRPr lang="fi-FI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Wellness Services</a:t>
            </a:r>
          </a:p>
          <a:p>
            <a:pPr lvl="1"/>
            <a:r>
              <a:rPr lang="fi-FI" b="1" dirty="0"/>
              <a:t>250 000 </a:t>
            </a:r>
            <a:r>
              <a:rPr lang="fi-FI" dirty="0"/>
              <a:t>people around the world have undergone the Firstbeat Lifestyle Assessment to improve their personal well-being &amp; performance.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PERSONALIZED INSIGHTS FOR HEALTH AND PERFORMANCE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27" y="2896546"/>
            <a:ext cx="2838786" cy="2193607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8493463" y="2992959"/>
            <a:ext cx="2885232" cy="1977326"/>
            <a:chOff x="8460374" y="3349631"/>
            <a:chExt cx="2885232" cy="1977326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1292" y="4361043"/>
              <a:ext cx="1038223" cy="66068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6"/>
            <a:srcRect t="72682"/>
            <a:stretch/>
          </p:blipFill>
          <p:spPr>
            <a:xfrm>
              <a:off x="8460374" y="4978510"/>
              <a:ext cx="1456324" cy="34844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426" y="3989729"/>
              <a:ext cx="677180" cy="37830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9897" y="3983475"/>
              <a:ext cx="1043199" cy="32125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806" y="3349631"/>
              <a:ext cx="511027" cy="51102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547" y="3397431"/>
              <a:ext cx="722112" cy="45848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58553" y="3438080"/>
              <a:ext cx="668254" cy="33412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17346" y="3405695"/>
              <a:ext cx="497743" cy="40379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3"/>
            <a:srcRect l="1640" t="37729" r="-1640" b="37484"/>
            <a:stretch/>
          </p:blipFill>
          <p:spPr>
            <a:xfrm>
              <a:off x="9611542" y="4564266"/>
              <a:ext cx="1137585" cy="28197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4"/>
            <a:srcRect t="62797"/>
            <a:stretch/>
          </p:blipFill>
          <p:spPr>
            <a:xfrm>
              <a:off x="9890833" y="5036112"/>
              <a:ext cx="1226729" cy="23475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29234" y="4026643"/>
              <a:ext cx="853054" cy="39173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17229" y="4437075"/>
              <a:ext cx="499037" cy="499037"/>
            </a:xfrm>
            <a:prstGeom prst="rect">
              <a:avLst/>
            </a:prstGeom>
          </p:spPr>
        </p:pic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F0517056-EE89-408E-AD66-D4C86570DA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47595"/>
            <a:ext cx="1513387" cy="1135040"/>
          </a:xfrm>
          <a:prstGeom prst="rect">
            <a:avLst/>
          </a:prstGeom>
        </p:spPr>
      </p:pic>
      <p:grpSp>
        <p:nvGrpSpPr>
          <p:cNvPr id="56" name="Group 65">
            <a:extLst>
              <a:ext uri="{FF2B5EF4-FFF2-40B4-BE49-F238E27FC236}">
                <a16:creationId xmlns:a16="http://schemas.microsoft.com/office/drawing/2014/main" id="{3CE134A3-61FF-4626-B242-00D7D849A5AB}"/>
              </a:ext>
            </a:extLst>
          </p:cNvPr>
          <p:cNvGrpSpPr/>
          <p:nvPr/>
        </p:nvGrpSpPr>
        <p:grpSpPr>
          <a:xfrm>
            <a:off x="892624" y="3025421"/>
            <a:ext cx="1908026" cy="3045803"/>
            <a:chOff x="961880" y="2882375"/>
            <a:chExt cx="1908026" cy="3045803"/>
          </a:xfrm>
        </p:grpSpPr>
        <p:pic>
          <p:nvPicPr>
            <p:cNvPr id="57" name="Picture 31" descr="new-york-rangers-logo.jpg">
              <a:extLst>
                <a:ext uri="{FF2B5EF4-FFF2-40B4-BE49-F238E27FC236}">
                  <a16:creationId xmlns:a16="http://schemas.microsoft.com/office/drawing/2014/main" id="{6B0CC296-FCB6-4FB8-9DFE-54B26191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067" y="5317361"/>
              <a:ext cx="660627" cy="6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1" descr="Chigago Bulls.gif">
              <a:extLst>
                <a:ext uri="{FF2B5EF4-FFF2-40B4-BE49-F238E27FC236}">
                  <a16:creationId xmlns:a16="http://schemas.microsoft.com/office/drawing/2014/main" id="{07104256-A8EE-4E4B-BC47-65E3700E6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5" y="3712089"/>
              <a:ext cx="484965" cy="57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1">
              <a:extLst>
                <a:ext uri="{FF2B5EF4-FFF2-40B4-BE49-F238E27FC236}">
                  <a16:creationId xmlns:a16="http://schemas.microsoft.com/office/drawing/2014/main" id="{DA96752E-7905-479D-AE75-2DDE00FBD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0" t="4335" r="20336" b="2451"/>
            <a:stretch/>
          </p:blipFill>
          <p:spPr>
            <a:xfrm>
              <a:off x="2358797" y="2882375"/>
              <a:ext cx="501457" cy="582774"/>
            </a:xfrm>
            <a:prstGeom prst="rect">
              <a:avLst/>
            </a:prstGeom>
          </p:spPr>
        </p:pic>
        <p:pic>
          <p:nvPicPr>
            <p:cNvPr id="60" name="Picture 2" descr="http://seeklogo.com/images/S/Sao_Paulo_FC-logo-F9DBBF4DA6-seeklogo.com.gif">
              <a:extLst>
                <a:ext uri="{FF2B5EF4-FFF2-40B4-BE49-F238E27FC236}">
                  <a16:creationId xmlns:a16="http://schemas.microsoft.com/office/drawing/2014/main" id="{B845CEA2-FCDA-4DE2-BFFD-5D5B446CA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76" y="5369154"/>
              <a:ext cx="507230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8">
              <a:extLst>
                <a:ext uri="{FF2B5EF4-FFF2-40B4-BE49-F238E27FC236}">
                  <a16:creationId xmlns:a16="http://schemas.microsoft.com/office/drawing/2014/main" id="{6FAD31A4-15C0-4145-826B-8AAF546E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80" y="4552776"/>
              <a:ext cx="490520" cy="537936"/>
            </a:xfrm>
            <a:prstGeom prst="rect">
              <a:avLst/>
            </a:prstGeom>
          </p:spPr>
        </p:pic>
      </p:grpSp>
      <p:pic>
        <p:nvPicPr>
          <p:cNvPr id="62" name="Kuva 61">
            <a:extLst>
              <a:ext uri="{FF2B5EF4-FFF2-40B4-BE49-F238E27FC236}">
                <a16:creationId xmlns:a16="http://schemas.microsoft.com/office/drawing/2014/main" id="{7738B97A-BEB4-45DC-9577-AE1AF1F209A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73" y="4695822"/>
            <a:ext cx="552335" cy="559799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308E6606-07A9-432A-B833-F88415D851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00" y="3002062"/>
            <a:ext cx="359876" cy="709555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92845A83-E896-49DA-AE19-55D29A6BD9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9" y="3002062"/>
            <a:ext cx="495024" cy="641056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585F543A-F040-465C-BDB4-CC459318EB5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49" y="3783202"/>
            <a:ext cx="469314" cy="686539"/>
          </a:xfrm>
          <a:prstGeom prst="rect">
            <a:avLst/>
          </a:prstGeom>
        </p:spPr>
      </p:pic>
      <p:pic>
        <p:nvPicPr>
          <p:cNvPr id="68" name="Kuva 67">
            <a:extLst>
              <a:ext uri="{FF2B5EF4-FFF2-40B4-BE49-F238E27FC236}">
                <a16:creationId xmlns:a16="http://schemas.microsoft.com/office/drawing/2014/main" id="{033E8AC9-E9BC-4651-AEE8-1CFD6B0E2D8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05" y="3751085"/>
            <a:ext cx="588508" cy="785688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DC53548F-96FF-4238-907A-63A50833E15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88" y="3871480"/>
            <a:ext cx="575348" cy="575348"/>
          </a:xfrm>
          <a:prstGeom prst="rect">
            <a:avLst/>
          </a:prstGeom>
        </p:spPr>
      </p:pic>
      <p:pic>
        <p:nvPicPr>
          <p:cNvPr id="71" name="Kuva 70">
            <a:extLst>
              <a:ext uri="{FF2B5EF4-FFF2-40B4-BE49-F238E27FC236}">
                <a16:creationId xmlns:a16="http://schemas.microsoft.com/office/drawing/2014/main" id="{59F0DFC6-CC2E-404A-A9A4-A892934A1D3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50323" y="5498391"/>
            <a:ext cx="590736" cy="480860"/>
          </a:xfrm>
          <a:prstGeom prst="rect">
            <a:avLst/>
          </a:prstGeom>
        </p:spPr>
      </p:pic>
      <p:pic>
        <p:nvPicPr>
          <p:cNvPr id="73" name="Kuva 72">
            <a:extLst>
              <a:ext uri="{FF2B5EF4-FFF2-40B4-BE49-F238E27FC236}">
                <a16:creationId xmlns:a16="http://schemas.microsoft.com/office/drawing/2014/main" id="{9CC2FD62-7B61-4FCC-B85D-F9A0D70D410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9" y="4703377"/>
            <a:ext cx="630672" cy="466359"/>
          </a:xfrm>
          <a:prstGeom prst="rect">
            <a:avLst/>
          </a:prstGeom>
        </p:spPr>
      </p:pic>
      <p:pic>
        <p:nvPicPr>
          <p:cNvPr id="74" name="Kuva 73">
            <a:extLst>
              <a:ext uri="{FF2B5EF4-FFF2-40B4-BE49-F238E27FC236}">
                <a16:creationId xmlns:a16="http://schemas.microsoft.com/office/drawing/2014/main" id="{1DAF9B38-20DB-4136-9CE6-859FC021D7D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89" y="4747595"/>
            <a:ext cx="673147" cy="434390"/>
          </a:xfrm>
          <a:prstGeom prst="rect">
            <a:avLst/>
          </a:prstGeom>
        </p:spPr>
      </p:pic>
      <p:pic>
        <p:nvPicPr>
          <p:cNvPr id="75" name="Kuva 74">
            <a:extLst>
              <a:ext uri="{FF2B5EF4-FFF2-40B4-BE49-F238E27FC236}">
                <a16:creationId xmlns:a16="http://schemas.microsoft.com/office/drawing/2014/main" id="{04574E87-2CB2-4992-9B4D-224B1BFA35C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49" y="2896140"/>
            <a:ext cx="1490753" cy="782645"/>
          </a:xfrm>
          <a:prstGeom prst="rect">
            <a:avLst/>
          </a:prstGeom>
        </p:spPr>
      </p:pic>
      <p:pic>
        <p:nvPicPr>
          <p:cNvPr id="76" name="Kuva 75">
            <a:extLst>
              <a:ext uri="{FF2B5EF4-FFF2-40B4-BE49-F238E27FC236}">
                <a16:creationId xmlns:a16="http://schemas.microsoft.com/office/drawing/2014/main" id="{EBEF84BE-2C98-4BEA-A6F7-25CFB8A7B74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4" y="5418366"/>
            <a:ext cx="629185" cy="6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SATISFIED CUSTOMERS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8475" y="4471751"/>
            <a:ext cx="58480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“The reports that we create with Firstbeat are very powerful visually. We are talking data and that is what our executive clients like. That is their language”</a:t>
            </a:r>
          </a:p>
          <a:p>
            <a:endParaRPr lang="fi-FI" sz="2000" dirty="0">
              <a:latin typeface="Calibri Light" panose="020F0302020204030204" pitchFamily="34" charset="0"/>
            </a:endParaRPr>
          </a:p>
          <a:p>
            <a:r>
              <a:rPr lang="fi-FI" dirty="0">
                <a:latin typeface="Calibri Light" panose="020F0302020204030204" pitchFamily="34" charset="0"/>
              </a:rPr>
              <a:t>–</a:t>
            </a:r>
            <a:r>
              <a:rPr lang="en-US" b="1" dirty="0">
                <a:latin typeface="Calibri Light" panose="020F0302020204030204" pitchFamily="34" charset="0"/>
              </a:rPr>
              <a:t>Cristina Cooper</a:t>
            </a:r>
            <a:r>
              <a:rPr lang="en-US" dirty="0">
                <a:latin typeface="Calibri Light" panose="020F0302020204030204" pitchFamily="34" charset="0"/>
              </a:rPr>
              <a:t>, Assistant General Manager, Nuffield Health</a:t>
            </a:r>
            <a:endParaRPr lang="fi-FI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8475" y="1496390"/>
            <a:ext cx="57673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”</a:t>
            </a:r>
            <a:r>
              <a:rPr lang="en-US" sz="2000" dirty="0">
                <a:solidFill>
                  <a:schemeClr val="tx2"/>
                </a:solidFill>
              </a:rPr>
              <a:t>Firstbeat is a great tool that makes complex physiological variables visible and engages the client. It is a unique tool for understanding stress, recovery and resilience.”</a:t>
            </a:r>
            <a:r>
              <a:rPr lang="fi-FI" sz="2000" dirty="0">
                <a:solidFill>
                  <a:schemeClr val="tx2"/>
                </a:solidFill>
              </a:rPr>
              <a:t> </a:t>
            </a:r>
          </a:p>
          <a:p>
            <a:endParaRPr lang="fi-FI" sz="2000" dirty="0">
              <a:latin typeface="Calibri Light" panose="020F0302020204030204" pitchFamily="34" charset="0"/>
            </a:endParaRPr>
          </a:p>
          <a:p>
            <a:r>
              <a:rPr lang="fi-FI" dirty="0">
                <a:latin typeface="Calibri Light" panose="020F0302020204030204" pitchFamily="34" charset="0"/>
              </a:rPr>
              <a:t>–</a:t>
            </a:r>
            <a:r>
              <a:rPr lang="fi-FI" b="1" dirty="0">
                <a:latin typeface="Calibri Light" panose="020F0302020204030204" pitchFamily="34" charset="0"/>
              </a:rPr>
              <a:t>Oliver Patrick, </a:t>
            </a:r>
            <a:r>
              <a:rPr lang="fi-FI" altLang="en-US" dirty="0" err="1">
                <a:latin typeface="Calibri Light" panose="020F0302020204030204" pitchFamily="34" charset="0"/>
              </a:rPr>
              <a:t>Physiologist</a:t>
            </a:r>
            <a:r>
              <a:rPr lang="fi-FI" altLang="en-US" dirty="0">
                <a:latin typeface="Calibri Light" panose="020F0302020204030204" pitchFamily="34" charset="0"/>
              </a:rPr>
              <a:t> and </a:t>
            </a:r>
            <a:r>
              <a:rPr lang="fi-FI" altLang="en-US" dirty="0" err="1">
                <a:latin typeface="Calibri Light" panose="020F0302020204030204" pitchFamily="34" charset="0"/>
              </a:rPr>
              <a:t>Executive</a:t>
            </a:r>
            <a:r>
              <a:rPr lang="fi-FI" altLang="en-US" dirty="0">
                <a:latin typeface="Calibri Light" panose="020F0302020204030204" pitchFamily="34" charset="0"/>
              </a:rPr>
              <a:t> </a:t>
            </a:r>
            <a:r>
              <a:rPr lang="fi-FI" altLang="en-US" dirty="0" err="1">
                <a:latin typeface="Calibri Light" panose="020F0302020204030204" pitchFamily="34" charset="0"/>
              </a:rPr>
              <a:t>Director</a:t>
            </a:r>
            <a:r>
              <a:rPr lang="fi-FI" altLang="en-US" dirty="0">
                <a:latin typeface="Calibri Light" panose="020F0302020204030204" pitchFamily="34" charset="0"/>
              </a:rPr>
              <a:t> of </a:t>
            </a:r>
            <a:r>
              <a:rPr lang="fi-FI" altLang="en-US" dirty="0" err="1">
                <a:latin typeface="Calibri Light" panose="020F0302020204030204" pitchFamily="34" charset="0"/>
              </a:rPr>
              <a:t>Viavi</a:t>
            </a:r>
            <a:endParaRPr lang="fi-FI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60" y="4047734"/>
            <a:ext cx="2527921" cy="244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60" y="1158352"/>
            <a:ext cx="2527921" cy="25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0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WATCH LIFESTYLE ASSESSMENT VIDEOS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721360" y="1435730"/>
            <a:ext cx="6268720" cy="4494213"/>
          </a:xfrm>
        </p:spPr>
        <p:txBody>
          <a:bodyPr/>
          <a:lstStyle/>
          <a:p>
            <a:r>
              <a:rPr lang="fi-FI" altLang="fi-FI" sz="2000" dirty="0" err="1">
                <a:latin typeface="+mj-lt"/>
              </a:rPr>
              <a:t>Introduction</a:t>
            </a:r>
            <a:r>
              <a:rPr lang="fi-FI" altLang="fi-FI" sz="2000" dirty="0">
                <a:latin typeface="+mj-lt"/>
              </a:rPr>
              <a:t> to </a:t>
            </a:r>
            <a:r>
              <a:rPr lang="fi-FI" altLang="fi-FI" sz="2000" dirty="0" err="1">
                <a:latin typeface="+mj-lt"/>
              </a:rPr>
              <a:t>Lifestyle</a:t>
            </a:r>
            <a:r>
              <a:rPr lang="fi-FI" altLang="fi-FI" sz="2000" dirty="0">
                <a:latin typeface="+mj-lt"/>
              </a:rPr>
              <a:t> </a:t>
            </a:r>
            <a:r>
              <a:rPr lang="fi-FI" altLang="fi-FI" sz="2000" dirty="0" err="1">
                <a:latin typeface="+mj-lt"/>
              </a:rPr>
              <a:t>Assessment</a:t>
            </a:r>
            <a:r>
              <a:rPr lang="fi-FI" altLang="fi-FI" sz="2000" dirty="0">
                <a:latin typeface="+mj-lt"/>
              </a:rPr>
              <a:t>:</a:t>
            </a:r>
          </a:p>
          <a:p>
            <a:r>
              <a:rPr lang="fi-FI" altLang="fi-FI" sz="2000" dirty="0">
                <a:hlinkClick r:id="rId3"/>
              </a:rPr>
              <a:t>https://www.youtube.com/watch?v=6T7UWoEVfMo</a:t>
            </a:r>
            <a:endParaRPr lang="fi-FI" altLang="fi-FI" sz="2000" dirty="0"/>
          </a:p>
          <a:p>
            <a:endParaRPr lang="fi-FI" altLang="fi-FI" sz="2000" dirty="0">
              <a:latin typeface="+mj-lt"/>
            </a:endParaRPr>
          </a:p>
          <a:p>
            <a:endParaRPr lang="fi-FI" altLang="fi-FI" sz="2000" dirty="0">
              <a:latin typeface="+mj-lt"/>
            </a:endParaRPr>
          </a:p>
          <a:p>
            <a:r>
              <a:rPr lang="en-US" altLang="fi-FI" sz="2000" dirty="0">
                <a:latin typeface="+mj-lt"/>
              </a:rPr>
              <a:t>Introduction to Firstbeat Lifestyle Assessment and Guidelines to Get Started:</a:t>
            </a:r>
          </a:p>
          <a:p>
            <a:r>
              <a:rPr lang="fi-FI" altLang="fi-FI" sz="2000" dirty="0">
                <a:hlinkClick r:id="rId4"/>
              </a:rPr>
              <a:t>https://www.youtube.com/watch?v=PRslWZHaYSA</a:t>
            </a:r>
            <a:r>
              <a:rPr lang="fi-FI" altLang="fi-FI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1435730"/>
            <a:ext cx="4053840" cy="2152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3949464"/>
            <a:ext cx="4053840" cy="21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27" y="1647997"/>
            <a:ext cx="2665755" cy="643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34833" y="4885706"/>
            <a:ext cx="8832043" cy="894503"/>
            <a:chOff x="1666769" y="5093096"/>
            <a:chExt cx="8832043" cy="894503"/>
          </a:xfrm>
        </p:grpSpPr>
        <p:sp>
          <p:nvSpPr>
            <p:cNvPr id="12" name="TextBox 11"/>
            <p:cNvSpPr txBox="1"/>
            <p:nvPr/>
          </p:nvSpPr>
          <p:spPr>
            <a:xfrm>
              <a:off x="5289406" y="5093096"/>
              <a:ext cx="1190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+mj-lt"/>
                </a:rPr>
                <a:t>#</a:t>
              </a:r>
              <a:r>
                <a:rPr lang="fi-FI" sz="1600" b="1" dirty="0" err="1">
                  <a:latin typeface="+mj-lt"/>
                </a:rPr>
                <a:t>firstbeat</a:t>
              </a:r>
              <a:endParaRPr lang="fi-FI" sz="1600" b="1" dirty="0">
                <a:latin typeface="+mj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66769" y="5676989"/>
              <a:ext cx="8832043" cy="310610"/>
              <a:chOff x="1717581" y="5704132"/>
              <a:chExt cx="8832043" cy="31061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473305" y="5721432"/>
                <a:ext cx="323240" cy="29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717581" y="5721432"/>
                <a:ext cx="323240" cy="27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5783885" y="5704132"/>
                <a:ext cx="2954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755761" y="5704133"/>
                <a:ext cx="17864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Firstbeat Technologies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6044137" y="5704133"/>
                <a:ext cx="204844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Firstbeat Technologies Ltd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997643" y="5704133"/>
                <a:ext cx="12539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@FirstbeatInfo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8334256" y="5721432"/>
                <a:ext cx="292982" cy="287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8596397" y="5704133"/>
                <a:ext cx="19532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i-FI" altLang="en-US" sz="1400" dirty="0">
                    <a:latin typeface="Calibri Light" panose="020F0302020204030204" pitchFamily="34" charset="0"/>
                    <a:cs typeface="Tahoma" panose="020B0604030504040204" pitchFamily="34" charset="0"/>
                  </a:rPr>
                  <a:t>@firstbeat_technologies</a:t>
                </a: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31060" y="2417545"/>
            <a:ext cx="8699487" cy="222581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Firstbeat Technologies Oy, </a:t>
            </a:r>
            <a:r>
              <a:rPr lang="en-US" sz="2000" dirty="0" err="1"/>
              <a:t>Yliopistonkatu</a:t>
            </a:r>
            <a:r>
              <a:rPr lang="en-US" sz="2000" dirty="0"/>
              <a:t> 28 A, 2</a:t>
            </a:r>
            <a:r>
              <a:rPr lang="en-US" sz="2000" baseline="30000" dirty="0"/>
              <a:t>nd</a:t>
            </a:r>
            <a:r>
              <a:rPr lang="en-US" sz="2000" dirty="0"/>
              <a:t> Floor, FI-40100 </a:t>
            </a:r>
            <a:r>
              <a:rPr lang="en-US" sz="2000" dirty="0" err="1"/>
              <a:t>Jyväskylä</a:t>
            </a:r>
            <a:r>
              <a:rPr lang="en-US" sz="2000" dirty="0"/>
              <a:t>, Finland</a:t>
            </a:r>
            <a:br>
              <a:rPr lang="en-US" sz="2000" dirty="0"/>
            </a:br>
            <a:r>
              <a:rPr lang="en-US" sz="2000" dirty="0"/>
              <a:t>tel. +358 207631 660, info@firstbeat.com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E32A16"/>
                </a:solidFill>
                <a:latin typeface="+mj-lt"/>
              </a:rPr>
              <a:t>www.firstbeat.com</a:t>
            </a:r>
          </a:p>
          <a:p>
            <a:endParaRPr lang="en-US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157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stbeat Dark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408</Words>
  <Application>Microsoft Office PowerPoint</Application>
  <PresentationFormat>Laajakuva</PresentationFormat>
  <Paragraphs>83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Unicode MS</vt:lpstr>
      <vt:lpstr>Calibri</vt:lpstr>
      <vt:lpstr>Calibri Bold</vt:lpstr>
      <vt:lpstr>Calibri Light</vt:lpstr>
      <vt:lpstr>Nimbus Sans</vt:lpstr>
      <vt:lpstr>Nimbus Sans Cond</vt:lpstr>
      <vt:lpstr>Nimbus Sans Cond Black</vt:lpstr>
      <vt:lpstr>Nimbus Sans Light</vt:lpstr>
      <vt:lpstr>Tahoma</vt:lpstr>
      <vt:lpstr>Trebuchet MS</vt:lpstr>
      <vt:lpstr>Wingdings</vt:lpstr>
      <vt:lpstr>FirstBeat</vt:lpstr>
      <vt:lpstr>Firstbeat Dark</vt:lpstr>
      <vt:lpstr>PowerPoint-esitys</vt:lpstr>
      <vt:lpstr>HOW TO CONDUCT LIFESTYLE ASSESSMENT TO YOUR PERSONNEL</vt:lpstr>
      <vt:lpstr>FIRSTBEAT LIFESTYLE ASSESSMENT</vt:lpstr>
      <vt:lpstr>LIFESTYLE ASSESSMENT</vt:lpstr>
      <vt:lpstr>PERSONALIZED INSIGHTS FOR HEALTH AND PERFORMANCE</vt:lpstr>
      <vt:lpstr>SATISFIED CUSTOMERS</vt:lpstr>
      <vt:lpstr>WATCH LIFESTYLE ASSESSMENT VIDEOS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S</dc:creator>
  <cp:lastModifiedBy>Matti Salakka</cp:lastModifiedBy>
  <cp:revision>236</cp:revision>
  <dcterms:created xsi:type="dcterms:W3CDTF">2015-12-14T08:37:08Z</dcterms:created>
  <dcterms:modified xsi:type="dcterms:W3CDTF">2017-12-15T09:17:13Z</dcterms:modified>
</cp:coreProperties>
</file>