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4"/>
  </p:sldMasterIdLst>
  <p:notesMasterIdLst>
    <p:notesMasterId r:id="rId15"/>
  </p:notesMasterIdLst>
  <p:sldIdLst>
    <p:sldId id="757" r:id="rId5"/>
    <p:sldId id="270" r:id="rId6"/>
    <p:sldId id="795" r:id="rId7"/>
    <p:sldId id="756" r:id="rId8"/>
    <p:sldId id="263" r:id="rId9"/>
    <p:sldId id="796" r:id="rId10"/>
    <p:sldId id="797" r:id="rId11"/>
    <p:sldId id="788" r:id="rId12"/>
    <p:sldId id="793" r:id="rId13"/>
    <p:sldId id="27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2A21"/>
    <a:srgbClr val="000000"/>
    <a:srgbClr val="2970DA"/>
    <a:srgbClr val="72C3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91"/>
    <p:restoredTop sz="94394"/>
  </p:normalViewPr>
  <p:slideViewPr>
    <p:cSldViewPr snapToGrid="0">
      <p:cViewPr varScale="1">
        <p:scale>
          <a:sx n="107" d="100"/>
          <a:sy n="107" d="100"/>
        </p:scale>
        <p:origin x="496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0CADA1-3FF7-4D88-8112-3775FE7667B6}" type="datetimeFigureOut">
              <a:rPr lang="en-GB" smtClean="0"/>
              <a:t>09/04/2019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1D393-3D3F-4013-A5A6-7D7023AC32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027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1D393-3D3F-4013-A5A6-7D7023AC328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6679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ABDAF8C5-AC9E-4F52-B5A5-5D84FE2A6A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77689" y="0"/>
            <a:ext cx="6098400" cy="6858001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 sz="3200" b="1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2604A3-C695-4B77-B71C-90F37525C0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162174"/>
            <a:ext cx="5182340" cy="1838325"/>
          </a:xfrm>
        </p:spPr>
        <p:txBody>
          <a:bodyPr anchor="t" anchorCtr="0"/>
          <a:lstStyle>
            <a:lvl1pPr algn="l">
              <a:defRPr sz="6000" cap="none" spc="-130" baseline="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DCE104-F39F-4501-9C4A-E7DF8F317C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4133850"/>
            <a:ext cx="5182340" cy="1123950"/>
          </a:xfrm>
        </p:spPr>
        <p:txBody>
          <a:bodyPr anchor="t" anchorCtr="0"/>
          <a:lstStyle>
            <a:lvl1pPr marL="0" indent="0" algn="l">
              <a:buNone/>
              <a:defRPr sz="19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CFBED2-E173-4522-8195-BD6B1C2B89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4850" y="6477000"/>
            <a:ext cx="1800225" cy="244475"/>
          </a:xfrm>
        </p:spPr>
        <p:txBody>
          <a:bodyPr/>
          <a:lstStyle/>
          <a:p>
            <a:fld id="{703BD40C-F305-4CF8-B83C-3025CEDF2154}" type="datetime4">
              <a:rPr lang="en-GB" smtClean="0"/>
              <a:t>9 April 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A01456-1110-43DC-A362-3C9855543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279E820-C83D-40AC-A1F7-F9F63F7BC00D}"/>
              </a:ext>
            </a:extLst>
          </p:cNvPr>
          <p:cNvCxnSpPr/>
          <p:nvPr/>
        </p:nvCxnSpPr>
        <p:spPr>
          <a:xfrm>
            <a:off x="495300" y="2286000"/>
            <a:ext cx="0" cy="4572000"/>
          </a:xfrm>
          <a:prstGeom prst="line">
            <a:avLst/>
          </a:prstGeom>
          <a:ln w="15875">
            <a:solidFill>
              <a:srgbClr val="E42A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EF4492B-C3A6-1941-944D-551DF811C753}"/>
              </a:ext>
            </a:extLst>
          </p:cNvPr>
          <p:cNvCxnSpPr/>
          <p:nvPr userDrawn="1"/>
        </p:nvCxnSpPr>
        <p:spPr>
          <a:xfrm>
            <a:off x="495300" y="2286000"/>
            <a:ext cx="0" cy="4572000"/>
          </a:xfrm>
          <a:prstGeom prst="line">
            <a:avLst/>
          </a:prstGeom>
          <a:ln w="15875">
            <a:solidFill>
              <a:srgbClr val="E42A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8902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1B3FD-A24F-4E89-8629-F5A0827F0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87E072-2015-455B-BEA5-5D6D905EC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03574-B2C6-4108-B3E0-5C5C7364898C}" type="datetime4">
              <a:rPr lang="en-GB" smtClean="0"/>
              <a:t>9 April 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88C44-228E-48B5-8740-EA728D668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4DCA2B-332A-41E6-8831-725B6088C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152400"/>
            <a:ext cx="628650" cy="244475"/>
          </a:xfrm>
        </p:spPr>
        <p:txBody>
          <a:bodyPr/>
          <a:lstStyle/>
          <a:p>
            <a:fld id="{9EB19F1D-2A8F-4A4B-9DCE-6842248F8C29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673651-2CDD-4897-A715-CB0E8AAB0F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09850" y="1781175"/>
            <a:ext cx="6972300" cy="3373200"/>
          </a:xfrm>
        </p:spPr>
        <p:txBody>
          <a:bodyPr/>
          <a:lstStyle>
            <a:lvl1pPr marL="0" indent="0" algn="ctr">
              <a:lnSpc>
                <a:spcPct val="95000"/>
              </a:lnSpc>
              <a:spcBef>
                <a:spcPts val="0"/>
              </a:spcBef>
              <a:buNone/>
              <a:defRPr sz="2200"/>
            </a:lvl1pPr>
            <a:lvl2pPr marL="180975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8496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22AD055-4232-4161-A67E-29511CE99A3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-1"/>
            <a:ext cx="6096000" cy="6857999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 sz="3200" b="1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A1B3FD-A24F-4E89-8629-F5A0827F0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598922"/>
            <a:ext cx="5257800" cy="6826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87E072-2015-455B-BEA5-5D6D905EC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03574-B2C6-4108-B3E0-5C5C7364898C}" type="datetime4">
              <a:rPr lang="en-GB" smtClean="0"/>
              <a:t>9 April 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88C44-228E-48B5-8740-EA728D668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4DCA2B-332A-41E6-8831-725B6088C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152400"/>
            <a:ext cx="628650" cy="2444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B19F1D-2A8F-4A4B-9DCE-6842248F8C2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F9BAEF4-44B5-4CB8-BF2A-FFAC63E8AF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8812" y="1609199"/>
            <a:ext cx="4999038" cy="3639600"/>
          </a:xfrm>
        </p:spPr>
        <p:txBody>
          <a:bodyPr/>
          <a:lstStyle>
            <a:lvl1pPr>
              <a:lnSpc>
                <a:spcPct val="95000"/>
              </a:lnSpc>
              <a:spcBef>
                <a:spcPts val="0"/>
              </a:spcBef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76218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22AD055-4232-4161-A67E-29511CE99A3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9050" y="-1"/>
            <a:ext cx="6096000" cy="6857999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 sz="3200" b="1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A1B3FD-A24F-4E89-8629-F5A0827F0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6745" y="598922"/>
            <a:ext cx="5092700" cy="6826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87E072-2015-455B-BEA5-5D6D905EC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52269-CB17-4A8D-9471-F150E130043E}" type="datetime4">
              <a:rPr lang="en-GB" smtClean="0"/>
              <a:pPr/>
              <a:t>9 April 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88C44-228E-48B5-8740-EA728D668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4DCA2B-332A-41E6-8831-725B6088C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152400"/>
            <a:ext cx="628650" cy="2444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B19F1D-2A8F-4A4B-9DCE-6842248F8C2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F9BAEF4-44B5-4CB8-BF2A-FFAC63E8AF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40488" y="1609199"/>
            <a:ext cx="5092700" cy="3639600"/>
          </a:xfrm>
        </p:spPr>
        <p:txBody>
          <a:bodyPr/>
          <a:lstStyle>
            <a:lvl1pPr>
              <a:lnSpc>
                <a:spcPct val="95000"/>
              </a:lnSpc>
              <a:spcBef>
                <a:spcPts val="0"/>
              </a:spcBef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7666775"/>
      </p:ext>
    </p:extLst>
  </p:cSld>
  <p:clrMapOvr>
    <a:masterClrMapping/>
  </p:clrMapOvr>
  <p:hf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05814-22F7-4662-B5A9-49DCC1530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050" y="598924"/>
            <a:ext cx="10373488" cy="6826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6FBBB1-A038-4B74-83DA-FE9271E60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8662D-E2D7-4891-8466-686536B6E1B5}" type="datetime4">
              <a:rPr lang="en-GB" smtClean="0"/>
              <a:t>9 April 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0DAD0A-3936-4B08-872E-AB957B936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F3F5E7-AC44-4383-9225-CEDCA6DFB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9F1D-2A8F-4A4B-9DCE-6842248F8C29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070F140-D122-4C4E-A682-6097DAFA5A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57675" y="2911344"/>
            <a:ext cx="3676650" cy="800100"/>
          </a:xfrm>
        </p:spPr>
        <p:txBody>
          <a:bodyPr anchor="t" anchorCtr="0"/>
          <a:lstStyle>
            <a:lvl1pPr marL="0" indent="0" algn="ctr">
              <a:spcBef>
                <a:spcPts val="0"/>
              </a:spcBef>
              <a:buNone/>
              <a:defRPr sz="1500"/>
            </a:lvl1pPr>
            <a:lvl2pPr marL="180975" indent="0">
              <a:buNone/>
              <a:defRPr/>
            </a:lvl2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9BCA2A39-1CC3-4847-AE47-D0E2D6AD4D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57675" y="2509008"/>
            <a:ext cx="3676650" cy="342900"/>
          </a:xfrm>
        </p:spPr>
        <p:txBody>
          <a:bodyPr anchor="b" anchorCtr="0"/>
          <a:lstStyle>
            <a:lvl1pPr marL="0" indent="0" algn="ctr">
              <a:spcBef>
                <a:spcPts val="0"/>
              </a:spcBef>
              <a:buNone/>
              <a:defRPr sz="1700" cap="all" baseline="0">
                <a:solidFill>
                  <a:schemeClr val="tx2"/>
                </a:solidFill>
              </a:defRPr>
            </a:lvl1pPr>
            <a:lvl2pPr marL="180975" indent="0">
              <a:buNone/>
              <a:defRPr/>
            </a:lvl2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3FF269D-7DC3-495F-AB48-F49BC39E0DE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57675" y="5286375"/>
            <a:ext cx="3676650" cy="800100"/>
          </a:xfrm>
        </p:spPr>
        <p:txBody>
          <a:bodyPr anchor="t" anchorCtr="0"/>
          <a:lstStyle>
            <a:lvl1pPr marL="0" indent="0" algn="ctr">
              <a:spcBef>
                <a:spcPts val="0"/>
              </a:spcBef>
              <a:buNone/>
              <a:defRPr sz="1500"/>
            </a:lvl1pPr>
            <a:lvl2pPr marL="180975" indent="0">
              <a:buNone/>
              <a:defRPr/>
            </a:lvl2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4812725-26E3-45E5-A5A8-76409B5E62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57675" y="4884039"/>
            <a:ext cx="3676650" cy="342900"/>
          </a:xfrm>
        </p:spPr>
        <p:txBody>
          <a:bodyPr anchor="b" anchorCtr="0"/>
          <a:lstStyle>
            <a:lvl1pPr marL="0" indent="0" algn="ctr">
              <a:spcBef>
                <a:spcPts val="0"/>
              </a:spcBef>
              <a:buNone/>
              <a:defRPr sz="1700" cap="all" baseline="0">
                <a:solidFill>
                  <a:schemeClr val="tx2"/>
                </a:solidFill>
              </a:defRPr>
            </a:lvl1pPr>
            <a:lvl2pPr marL="180975" indent="0">
              <a:buNone/>
              <a:defRPr/>
            </a:lvl2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B9C4AD87-99CC-432C-9634-3322FD2DBA4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19100" y="2911344"/>
            <a:ext cx="3676650" cy="800100"/>
          </a:xfrm>
        </p:spPr>
        <p:txBody>
          <a:bodyPr anchor="t" anchorCtr="0"/>
          <a:lstStyle>
            <a:lvl1pPr marL="0" indent="0" algn="ctr">
              <a:spcBef>
                <a:spcPts val="0"/>
              </a:spcBef>
              <a:buNone/>
              <a:defRPr sz="1500"/>
            </a:lvl1pPr>
            <a:lvl2pPr marL="180975" indent="0">
              <a:buNone/>
              <a:defRPr/>
            </a:lvl2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1901E450-F1D3-4400-A8B5-44AFFF3005B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19100" y="2509008"/>
            <a:ext cx="3676650" cy="342900"/>
          </a:xfrm>
        </p:spPr>
        <p:txBody>
          <a:bodyPr anchor="b" anchorCtr="0"/>
          <a:lstStyle>
            <a:lvl1pPr marL="0" indent="0" algn="ctr">
              <a:spcBef>
                <a:spcPts val="0"/>
              </a:spcBef>
              <a:buNone/>
              <a:defRPr sz="1700" cap="all" baseline="0">
                <a:solidFill>
                  <a:schemeClr val="tx2"/>
                </a:solidFill>
              </a:defRPr>
            </a:lvl1pPr>
            <a:lvl2pPr marL="180975" indent="0">
              <a:buNone/>
              <a:defRPr/>
            </a:lvl2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9C7F2970-92D2-47C9-8BB9-6954A8E37B1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19100" y="5286375"/>
            <a:ext cx="3676650" cy="800100"/>
          </a:xfrm>
        </p:spPr>
        <p:txBody>
          <a:bodyPr anchor="t" anchorCtr="0"/>
          <a:lstStyle>
            <a:lvl1pPr marL="0" indent="0" algn="ctr">
              <a:spcBef>
                <a:spcPts val="0"/>
              </a:spcBef>
              <a:buNone/>
              <a:defRPr sz="1500"/>
            </a:lvl1pPr>
            <a:lvl2pPr marL="180975" indent="0">
              <a:buNone/>
              <a:defRPr/>
            </a:lvl2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474376A3-C816-4246-A03D-A730FE986D3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19100" y="4884039"/>
            <a:ext cx="3676650" cy="342900"/>
          </a:xfrm>
        </p:spPr>
        <p:txBody>
          <a:bodyPr anchor="b" anchorCtr="0"/>
          <a:lstStyle>
            <a:lvl1pPr marL="0" indent="0" algn="ctr">
              <a:spcBef>
                <a:spcPts val="0"/>
              </a:spcBef>
              <a:buNone/>
              <a:defRPr sz="1700" cap="all" baseline="0">
                <a:solidFill>
                  <a:schemeClr val="tx2"/>
                </a:solidFill>
              </a:defRPr>
            </a:lvl1pPr>
            <a:lvl2pPr marL="180975" indent="0">
              <a:buNone/>
              <a:defRPr/>
            </a:lvl2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1960743B-76B4-4731-AEF0-479A5EAB581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725" y="2911344"/>
            <a:ext cx="3676650" cy="800100"/>
          </a:xfrm>
        </p:spPr>
        <p:txBody>
          <a:bodyPr anchor="t" anchorCtr="0"/>
          <a:lstStyle>
            <a:lvl1pPr marL="0" indent="0" algn="ctr">
              <a:spcBef>
                <a:spcPts val="0"/>
              </a:spcBef>
              <a:buNone/>
              <a:defRPr sz="1500"/>
            </a:lvl1pPr>
            <a:lvl2pPr marL="180975" indent="0">
              <a:buNone/>
              <a:defRPr/>
            </a:lvl2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081C3F3E-1F67-4729-AC5C-7B03138BBBA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086725" y="2509008"/>
            <a:ext cx="3676650" cy="342900"/>
          </a:xfrm>
        </p:spPr>
        <p:txBody>
          <a:bodyPr anchor="b" anchorCtr="0"/>
          <a:lstStyle>
            <a:lvl1pPr marL="0" indent="0" algn="ctr">
              <a:spcBef>
                <a:spcPts val="0"/>
              </a:spcBef>
              <a:buNone/>
              <a:defRPr sz="1700" cap="all" baseline="0">
                <a:solidFill>
                  <a:schemeClr val="tx2"/>
                </a:solidFill>
              </a:defRPr>
            </a:lvl1pPr>
            <a:lvl2pPr marL="180975" indent="0">
              <a:buNone/>
              <a:defRPr/>
            </a:lvl2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D26893CF-B822-4DE3-9F3C-F76AFF2E5FF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086725" y="5286375"/>
            <a:ext cx="3676650" cy="800100"/>
          </a:xfrm>
        </p:spPr>
        <p:txBody>
          <a:bodyPr anchor="t" anchorCtr="0"/>
          <a:lstStyle>
            <a:lvl1pPr marL="0" indent="0" algn="ctr">
              <a:spcBef>
                <a:spcPts val="0"/>
              </a:spcBef>
              <a:buNone/>
              <a:defRPr sz="1500"/>
            </a:lvl1pPr>
            <a:lvl2pPr marL="180975" indent="0">
              <a:buNone/>
              <a:defRPr/>
            </a:lvl2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A02FDC53-BA3F-4417-9DED-5316256A6AC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086725" y="4884039"/>
            <a:ext cx="3676650" cy="342900"/>
          </a:xfrm>
        </p:spPr>
        <p:txBody>
          <a:bodyPr anchor="b" anchorCtr="0"/>
          <a:lstStyle>
            <a:lvl1pPr marL="0" indent="0" algn="ctr">
              <a:spcBef>
                <a:spcPts val="0"/>
              </a:spcBef>
              <a:buNone/>
              <a:defRPr sz="1700" cap="all" baseline="0">
                <a:solidFill>
                  <a:schemeClr val="tx2"/>
                </a:solidFill>
              </a:defRPr>
            </a:lvl1pPr>
            <a:lvl2pPr marL="180975" indent="0">
              <a:buNone/>
              <a:defRPr/>
            </a:lvl2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2532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05814-22F7-4662-B5A9-49DCC1530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6FBBB1-A038-4B74-83DA-FE9271E60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8662D-E2D7-4891-8466-686536B6E1B5}" type="datetime4">
              <a:rPr lang="en-GB" smtClean="0"/>
              <a:t>9 April 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0DAD0A-3936-4B08-872E-AB957B936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F3F5E7-AC44-4383-9225-CEDCA6DFB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9F1D-2A8F-4A4B-9DCE-6842248F8C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57770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E1E354-62FF-45E3-B256-7A659E295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66148-1227-4122-8367-7FD84F0F9754}" type="datetime4">
              <a:rPr lang="en-GB" smtClean="0"/>
              <a:t>9 April 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B48E52-8B8B-4DD4-8A92-2A6758C8E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F22190-9EB5-4DDA-9DC9-F1513EC50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9F1D-2A8F-4A4B-9DCE-6842248F8C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3026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Picture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BD3FA-ACF6-493D-8239-212071008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071688"/>
            <a:ext cx="10515600" cy="2852737"/>
          </a:xfrm>
        </p:spPr>
        <p:txBody>
          <a:bodyPr anchor="ctr" anchorCtr="0"/>
          <a:lstStyle>
            <a:lvl1pPr algn="ctr">
              <a:defRPr sz="550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CEBB14-0BF8-4F31-8A7D-60BBD3975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9C59AA-AFF7-4B44-A24B-A35436F3D9B3}" type="datetime4">
              <a:rPr lang="en-GB" smtClean="0"/>
              <a:pPr/>
              <a:t>9 April 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79C83C-23FC-45F0-8245-169A6A3F6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6A22E-13D8-4FE6-BD9D-F9043758E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B19F1D-2A8F-4A4B-9DCE-6842248F8C29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7872AE-C5B4-46C4-9C17-5D740B0253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6093" y="6441281"/>
            <a:ext cx="1073024" cy="2546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F6525D-0D82-E34A-8C85-97CF001536A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6093" y="6441281"/>
            <a:ext cx="1073024" cy="25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7210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Picture Placeholder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D452EF5C-012B-44E2-B2E5-CFBC585AFF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-1"/>
            <a:ext cx="12192000" cy="6858001"/>
          </a:xfr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l">
              <a:buNone/>
              <a:defRPr sz="3200" b="1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FBD3FA-ACF6-493D-8239-212071008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071688"/>
            <a:ext cx="10515600" cy="2852737"/>
          </a:xfrm>
        </p:spPr>
        <p:txBody>
          <a:bodyPr anchor="ctr" anchorCtr="0"/>
          <a:lstStyle>
            <a:lvl1pPr algn="ctr">
              <a:defRPr sz="550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CEBB14-0BF8-4F31-8A7D-60BBD3975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9C59AA-AFF7-4B44-A24B-A35436F3D9B3}" type="datetime4">
              <a:rPr lang="en-GB" smtClean="0"/>
              <a:pPr/>
              <a:t>9 April 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79C83C-23FC-45F0-8245-169A6A3F6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6A22E-13D8-4FE6-BD9D-F9043758E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B19F1D-2A8F-4A4B-9DCE-6842248F8C29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7872AE-C5B4-46C4-9C17-5D740B0253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6093" y="6441281"/>
            <a:ext cx="1073024" cy="2546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B75377-36AB-854E-A28F-435B2431CD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6093" y="6441281"/>
            <a:ext cx="1073024" cy="25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8377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D2FA5-8FB0-4233-8DA9-49B3736E1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53788"/>
            <a:ext cx="3932237" cy="1403612"/>
          </a:xfrm>
        </p:spPr>
        <p:txBody>
          <a:bodyPr anchor="b"/>
          <a:lstStyle>
            <a:lvl1pPr>
              <a:defRPr sz="35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ABA01-00C0-407D-8B22-422A6627E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CBF655-EBF3-4047-9136-1785A4210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3CA5E6-A608-43EC-AECE-9C5460DA4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3BD0C-1A6C-48E8-80E4-3B13E3CB1AFD}" type="datetime4">
              <a:rPr lang="en-GB" smtClean="0"/>
              <a:t>9 April 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CB1BD1-49C5-4E83-9A51-01A5E84AC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F855C2-9141-47F0-B5DB-E4EAFE3D4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9F1D-2A8F-4A4B-9DCE-6842248F8C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3123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3151E-B030-4A95-B420-F71CB80A7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53788"/>
            <a:ext cx="3932237" cy="1403612"/>
          </a:xfrm>
        </p:spPr>
        <p:txBody>
          <a:bodyPr anchor="b"/>
          <a:lstStyle>
            <a:lvl1pPr>
              <a:defRPr sz="35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5DAAFF-5839-4ACE-BB8B-E15278B7DF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192319-E82C-4C67-97BA-1622C704C9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AEDFA1-7D00-41DA-BFBD-E3A8BA15C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F367C-7D42-4743-A926-91A5CA64A158}" type="datetime4">
              <a:rPr lang="en-GB" smtClean="0"/>
              <a:t>9 April 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B1E5C6-647A-409B-A298-CAF92E1C3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3BC6A4-F3E8-42BE-8D14-1FADCE17B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9F1D-2A8F-4A4B-9DCE-6842248F8C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0711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Picture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604A3-C695-4B77-B71C-90F37525C0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162174"/>
            <a:ext cx="5206035" cy="1838325"/>
          </a:xfrm>
        </p:spPr>
        <p:txBody>
          <a:bodyPr anchor="t" anchorCtr="0"/>
          <a:lstStyle>
            <a:lvl1pPr algn="l">
              <a:defRPr sz="6000" cap="none" spc="-13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DCE104-F39F-4501-9C4A-E7DF8F317C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4133850"/>
            <a:ext cx="5206035" cy="1123950"/>
          </a:xfrm>
        </p:spPr>
        <p:txBody>
          <a:bodyPr anchor="t" anchorCtr="0"/>
          <a:lstStyle>
            <a:lvl1pPr marL="0" indent="0" algn="l">
              <a:buNone/>
              <a:defRPr sz="19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CFBED2-E173-4522-8195-BD6B1C2B89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4850" y="6477000"/>
            <a:ext cx="1800225" cy="2444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3BD40C-F305-4CF8-B83C-3025CEDF2154}" type="datetime4">
              <a:rPr lang="en-GB" smtClean="0"/>
              <a:pPr/>
              <a:t>9 April 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A01456-1110-43DC-A362-3C9855543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279E820-C83D-40AC-A1F7-F9F63F7BC00D}"/>
              </a:ext>
            </a:extLst>
          </p:cNvPr>
          <p:cNvCxnSpPr/>
          <p:nvPr/>
        </p:nvCxnSpPr>
        <p:spPr>
          <a:xfrm>
            <a:off x="495300" y="2286000"/>
            <a:ext cx="0" cy="4572000"/>
          </a:xfrm>
          <a:prstGeom prst="line">
            <a:avLst/>
          </a:prstGeom>
          <a:ln w="15875">
            <a:solidFill>
              <a:srgbClr val="E42A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6955035B-6662-4DCE-BD07-4397987AF0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6093" y="6441281"/>
            <a:ext cx="1073024" cy="25460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2C2AAA-7E07-414E-8A49-70EC08CC667C}"/>
              </a:ext>
            </a:extLst>
          </p:cNvPr>
          <p:cNvCxnSpPr/>
          <p:nvPr userDrawn="1"/>
        </p:nvCxnSpPr>
        <p:spPr>
          <a:xfrm>
            <a:off x="495300" y="2286000"/>
            <a:ext cx="0" cy="4572000"/>
          </a:xfrm>
          <a:prstGeom prst="line">
            <a:avLst/>
          </a:prstGeom>
          <a:ln w="15875">
            <a:solidFill>
              <a:srgbClr val="E42A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56B8C88D-2355-3A4A-9C14-C4E058FACF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6093" y="6441281"/>
            <a:ext cx="1073024" cy="25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3858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1B3FD-A24F-4E89-8629-F5A0827F0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87F423-EA0F-4C53-86D4-F6F232ADF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051" y="1609200"/>
            <a:ext cx="10373487" cy="3639600"/>
          </a:xfrm>
        </p:spPr>
        <p:txBody>
          <a:bodyPr/>
          <a:lstStyle>
            <a:lvl1pPr marL="447675" indent="-447675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  <a:defRPr sz="27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180975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>
              <a:lnSpc>
                <a:spcPct val="100000"/>
              </a:lnSpc>
              <a:spcBef>
                <a:spcPts val="0"/>
              </a:spcBef>
              <a:defRPr/>
            </a:lvl3pPr>
            <a:lvl4pPr>
              <a:lnSpc>
                <a:spcPct val="100000"/>
              </a:lnSpc>
              <a:spcBef>
                <a:spcPts val="0"/>
              </a:spcBef>
              <a:defRPr/>
            </a:lvl4pPr>
            <a:lvl5pPr>
              <a:lnSpc>
                <a:spcPct val="10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87E072-2015-455B-BEA5-5D6D905EC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03574-B2C6-4108-B3E0-5C5C7364898C}" type="datetime4">
              <a:rPr lang="en-GB" smtClean="0"/>
              <a:t>9 April 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88C44-228E-48B5-8740-EA728D668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4DCA2B-332A-41E6-8831-725B6088C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152400"/>
            <a:ext cx="628650" cy="244475"/>
          </a:xfrm>
        </p:spPr>
        <p:txBody>
          <a:bodyPr/>
          <a:lstStyle/>
          <a:p>
            <a:fld id="{9EB19F1D-2A8F-4A4B-9DCE-6842248F8C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72265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604A3-C695-4B77-B71C-90F37525C0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1" y="1088136"/>
            <a:ext cx="4736592" cy="4581144"/>
          </a:xfrm>
        </p:spPr>
        <p:txBody>
          <a:bodyPr anchor="ctr" anchorCtr="0"/>
          <a:lstStyle>
            <a:lvl1pPr algn="l">
              <a:defRPr sz="2400" cap="none" spc="-13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CFBED2-E173-4522-8195-BD6B1C2B89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4850" y="6477000"/>
            <a:ext cx="1800225" cy="2444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652269-CB17-4A8D-9471-F150E130043E}" type="datetime4">
              <a:rPr lang="en-GB" smtClean="0"/>
              <a:pPr/>
              <a:t>9 April 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A01456-1110-43DC-A362-3C9855543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55035B-6662-4DCE-BD07-4397987AF0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6093" y="6441281"/>
            <a:ext cx="1073024" cy="254602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4E4D5F4-B2BE-BD4C-96B1-664F33928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4275" y="152400"/>
            <a:ext cx="628650" cy="2444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B19F1D-2A8F-4A4B-9DCE-6842248F8C2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0904698"/>
      </p:ext>
    </p:extLst>
  </p:cSld>
  <p:clrMapOvr>
    <a:masterClrMapping/>
  </p:clrMapOvr>
  <p:hf hdr="0" ft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ectio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604A3-C695-4B77-B71C-90F37525C0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24651" y="1088136"/>
            <a:ext cx="4736592" cy="4581144"/>
          </a:xfrm>
        </p:spPr>
        <p:txBody>
          <a:bodyPr anchor="ctr" anchorCtr="0"/>
          <a:lstStyle>
            <a:lvl1pPr algn="l">
              <a:defRPr sz="2400" cap="none" spc="-13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CFBED2-E173-4522-8195-BD6B1C2B89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4850" y="6477000"/>
            <a:ext cx="1800225" cy="2444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652269-CB17-4A8D-9471-F150E130043E}" type="datetime4">
              <a:rPr lang="en-GB" smtClean="0"/>
              <a:pPr/>
              <a:t>9 April 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A01456-1110-43DC-A362-3C9855543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55035B-6662-4DCE-BD07-4397987AF0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6093" y="6441281"/>
            <a:ext cx="1073024" cy="254602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4E4D5F4-B2BE-BD4C-96B1-664F33928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4275" y="152400"/>
            <a:ext cx="628650" cy="2444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B19F1D-2A8F-4A4B-9DCE-6842248F8C2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9661936"/>
      </p:ext>
    </p:extLst>
  </p:cSld>
  <p:clrMapOvr>
    <a:masterClrMapping/>
  </p:clrMapOvr>
  <p:hf hdr="0" ftr="0"/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1B3FD-A24F-4E89-8629-F5A0827F0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071" y="2317750"/>
            <a:ext cx="9486905" cy="2368550"/>
          </a:xfrm>
        </p:spPr>
        <p:txBody>
          <a:bodyPr anchor="ctr" anchorCtr="0"/>
          <a:lstStyle>
            <a:lvl1pPr algn="ctr">
              <a:defRPr sz="6000" cap="none" baseline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0F118A9-6483-49D6-88CB-173F5274CD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599" y="5886450"/>
            <a:ext cx="6667501" cy="775749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Contact details</a:t>
            </a:r>
          </a:p>
        </p:txBody>
      </p:sp>
    </p:spTree>
    <p:extLst>
      <p:ext uri="{BB962C8B-B14F-4D97-AF65-F5344CB8AC3E}">
        <p14:creationId xmlns:p14="http://schemas.microsoft.com/office/powerpoint/2010/main" val="26627537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1B3FD-A24F-4E89-8629-F5A0827F0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071" y="2317750"/>
            <a:ext cx="9486905" cy="2368550"/>
          </a:xfrm>
        </p:spPr>
        <p:txBody>
          <a:bodyPr anchor="ctr" anchorCtr="0"/>
          <a:lstStyle>
            <a:lvl1pPr algn="ctr">
              <a:defRPr sz="6000" cap="none" baseline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0AB36C-CA5E-41DF-991D-23E31C062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52269-CB17-4A8D-9471-F150E130043E}" type="datetime4">
              <a:rPr lang="en-GB" smtClean="0"/>
              <a:pPr/>
              <a:t>9 April 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6A0B3D-0413-4F62-A752-FE5786FB5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04E2E7-5B80-45E6-9E33-55513F24B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9F1D-2A8F-4A4B-9DCE-6842248F8C2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58889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ABDAF8C5-AC9E-4F52-B5A5-5D84FE2A6A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77689" y="0"/>
            <a:ext cx="6098400" cy="6858001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 sz="3200" b="1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2604A3-C695-4B77-B71C-90F37525C0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162174"/>
            <a:ext cx="5182340" cy="1838325"/>
          </a:xfrm>
        </p:spPr>
        <p:txBody>
          <a:bodyPr anchor="t" anchorCtr="0"/>
          <a:lstStyle>
            <a:lvl1pPr algn="l">
              <a:defRPr sz="6000" cap="none" spc="-130" baseline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DCE104-F39F-4501-9C4A-E7DF8F317C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4133850"/>
            <a:ext cx="5182340" cy="1123950"/>
          </a:xfrm>
        </p:spPr>
        <p:txBody>
          <a:bodyPr anchor="t" anchorCtr="0"/>
          <a:lstStyle>
            <a:lvl1pPr marL="0" indent="0" algn="l">
              <a:buNone/>
              <a:defRPr sz="19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CFBED2-E173-4522-8195-BD6B1C2B89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4850" y="6477000"/>
            <a:ext cx="1800225" cy="244475"/>
          </a:xfrm>
        </p:spPr>
        <p:txBody>
          <a:bodyPr/>
          <a:lstStyle/>
          <a:p>
            <a:fld id="{703BD40C-F305-4CF8-B83C-3025CEDF2154}" type="datetime4">
              <a:rPr lang="en-GB" smtClean="0"/>
              <a:t>9 April 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A01456-1110-43DC-A362-3C9855543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279E820-C83D-40AC-A1F7-F9F63F7BC00D}"/>
              </a:ext>
            </a:extLst>
          </p:cNvPr>
          <p:cNvCxnSpPr/>
          <p:nvPr userDrawn="1"/>
        </p:nvCxnSpPr>
        <p:spPr>
          <a:xfrm>
            <a:off x="495300" y="2286000"/>
            <a:ext cx="0" cy="4572000"/>
          </a:xfrm>
          <a:prstGeom prst="line">
            <a:avLst/>
          </a:prstGeom>
          <a:ln w="15875">
            <a:solidFill>
              <a:srgbClr val="E42A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27219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with Picture Placehold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3BDBE785-AB32-4BF3-8217-6262E2449A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-1"/>
            <a:ext cx="12192000" cy="6858001"/>
          </a:xfr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l">
              <a:buNone/>
              <a:defRPr sz="3200" b="1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2604A3-C695-4B77-B71C-90F37525C0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162174"/>
            <a:ext cx="5206035" cy="1838325"/>
          </a:xfrm>
        </p:spPr>
        <p:txBody>
          <a:bodyPr anchor="t" anchorCtr="0"/>
          <a:lstStyle>
            <a:lvl1pPr algn="l">
              <a:defRPr sz="6000" cap="none" spc="-13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DCE104-F39F-4501-9C4A-E7DF8F317C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4133850"/>
            <a:ext cx="5206035" cy="1123950"/>
          </a:xfrm>
        </p:spPr>
        <p:txBody>
          <a:bodyPr anchor="t" anchorCtr="0"/>
          <a:lstStyle>
            <a:lvl1pPr marL="0" indent="0" algn="l">
              <a:buNone/>
              <a:defRPr sz="19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CFBED2-E173-4522-8195-BD6B1C2B89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4850" y="6477000"/>
            <a:ext cx="1800225" cy="2444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3BD40C-F305-4CF8-B83C-3025CEDF2154}" type="datetime4">
              <a:rPr lang="en-GB" smtClean="0"/>
              <a:pPr/>
              <a:t>9 April 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A01456-1110-43DC-A362-3C9855543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C512BF-782A-F142-88CF-8DF9A42EF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4275" y="152400"/>
            <a:ext cx="628650" cy="2444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B19F1D-2A8F-4A4B-9DCE-6842248F8C2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75016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with Picture Placeholder 2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582A6EF2-CE10-425C-BB62-64DF9BE1C0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-1"/>
            <a:ext cx="12192000" cy="6858001"/>
          </a:xfr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l">
              <a:buNone/>
              <a:defRPr sz="3200" b="1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2604A3-C695-4B77-B71C-90F37525C0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552449"/>
            <a:ext cx="3952869" cy="2133601"/>
          </a:xfrm>
        </p:spPr>
        <p:txBody>
          <a:bodyPr anchor="t" anchorCtr="0"/>
          <a:lstStyle>
            <a:lvl1pPr algn="l">
              <a:defRPr sz="5000" cap="none" spc="-11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DCE104-F39F-4501-9C4A-E7DF8F317C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2771775"/>
            <a:ext cx="3952869" cy="1123950"/>
          </a:xfrm>
        </p:spPr>
        <p:txBody>
          <a:bodyPr anchor="t" anchorCtr="0"/>
          <a:lstStyle>
            <a:lvl1pPr marL="0" indent="0" algn="l">
              <a:buNone/>
              <a:defRPr sz="17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307AD-8435-475A-A7EA-E5D196587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652269-CB17-4A8D-9471-F150E130043E}" type="datetime4">
              <a:rPr lang="en-GB" smtClean="0"/>
              <a:pPr/>
              <a:t>9 April 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62455D-124F-4C05-A290-E69F7D9FB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EAB6D-D198-4AFE-9B93-5ABC6E58E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B19F1D-2A8F-4A4B-9DCE-6842248F8C2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55082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1B3FD-A24F-4E89-8629-F5A0827F0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87F423-EA0F-4C53-86D4-F6F232ADF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2549" y="2257424"/>
            <a:ext cx="8640000" cy="2991375"/>
          </a:xfrm>
        </p:spPr>
        <p:txBody>
          <a:bodyPr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1700"/>
            </a:lvl1pPr>
            <a:lvl2pPr>
              <a:lnSpc>
                <a:spcPct val="100000"/>
              </a:lnSpc>
              <a:spcBef>
                <a:spcPts val="0"/>
              </a:spcBef>
              <a:defRPr sz="1700"/>
            </a:lvl2pPr>
            <a:lvl3pPr>
              <a:lnSpc>
                <a:spcPct val="100000"/>
              </a:lnSpc>
              <a:spcBef>
                <a:spcPts val="0"/>
              </a:spcBef>
              <a:defRPr sz="1700"/>
            </a:lvl3pPr>
            <a:lvl4pPr>
              <a:lnSpc>
                <a:spcPct val="100000"/>
              </a:lnSpc>
              <a:spcBef>
                <a:spcPts val="0"/>
              </a:spcBef>
              <a:defRPr sz="1700"/>
            </a:lvl4pPr>
            <a:lvl5pPr>
              <a:lnSpc>
                <a:spcPct val="100000"/>
              </a:lnSpc>
              <a:spcBef>
                <a:spcPts val="0"/>
              </a:spcBef>
              <a:defRPr sz="17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87E072-2015-455B-BEA5-5D6D905EC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03574-B2C6-4108-B3E0-5C5C7364898C}" type="datetime4">
              <a:rPr lang="en-GB" smtClean="0"/>
              <a:t>9 April 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88C44-228E-48B5-8740-EA728D668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4DCA2B-332A-41E6-8831-725B6088C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152400"/>
            <a:ext cx="628650" cy="244475"/>
          </a:xfrm>
        </p:spPr>
        <p:txBody>
          <a:bodyPr/>
          <a:lstStyle/>
          <a:p>
            <a:fld id="{9EB19F1D-2A8F-4A4B-9DCE-6842248F8C29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A486A03-FFF1-4986-9B87-16420D2A5C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33500" y="1400175"/>
            <a:ext cx="8640000" cy="695326"/>
          </a:xfrm>
        </p:spPr>
        <p:txBody>
          <a:bodyPr anchor="b" anchorCtr="0"/>
          <a:lstStyle>
            <a:lvl1pPr marL="0" indent="0">
              <a:buNone/>
              <a:defRPr sz="3500" cap="all" baseline="0">
                <a:solidFill>
                  <a:schemeClr val="tx2"/>
                </a:solidFill>
                <a:latin typeface="+mj-lt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75137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D7F3C2-F210-42C7-82C0-3B8530BC52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62075" y="1609200"/>
            <a:ext cx="4320000" cy="3639600"/>
          </a:xfrm>
        </p:spPr>
        <p:txBody>
          <a:bodyPr anchor="ctr" anchorCtr="0"/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A41ECF-BE32-445E-8CE6-995F57A738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82783" y="1609200"/>
            <a:ext cx="4320000" cy="3639600"/>
          </a:xfrm>
        </p:spPr>
        <p:txBody>
          <a:bodyPr anchor="ctr" anchorCtr="0"/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2EB454-E860-4453-9086-A1E41F12D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FC569-C896-477F-98AB-5B4070365F27}" type="datetime4">
              <a:rPr lang="en-GB" smtClean="0"/>
              <a:t>9 April 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1247CD-B1A8-4C76-B1BF-0FBE19961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4CC1A2-C5A6-451A-828A-0D6FB4B26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9F1D-2A8F-4A4B-9DCE-6842248F8C29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0DCDBD6-1E9A-4573-865C-38B82E927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311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with Picture Placehold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3BDBE785-AB32-4BF3-8217-6262E2449A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-1"/>
            <a:ext cx="12192000" cy="6858001"/>
          </a:xfr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l">
              <a:buNone/>
              <a:defRPr sz="3200" b="1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2604A3-C695-4B77-B71C-90F37525C0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162174"/>
            <a:ext cx="5206035" cy="1838325"/>
          </a:xfrm>
        </p:spPr>
        <p:txBody>
          <a:bodyPr anchor="t" anchorCtr="0"/>
          <a:lstStyle>
            <a:lvl1pPr algn="l">
              <a:defRPr sz="6000" cap="none" spc="-13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DCE104-F39F-4501-9C4A-E7DF8F317C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4133850"/>
            <a:ext cx="5206035" cy="1123950"/>
          </a:xfrm>
        </p:spPr>
        <p:txBody>
          <a:bodyPr anchor="t" anchorCtr="0"/>
          <a:lstStyle>
            <a:lvl1pPr marL="0" indent="0" algn="l">
              <a:buNone/>
              <a:defRPr sz="19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CFBED2-E173-4522-8195-BD6B1C2B89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4850" y="6477000"/>
            <a:ext cx="1800225" cy="2444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3BD40C-F305-4CF8-B83C-3025CEDF2154}" type="datetime4">
              <a:rPr lang="en-GB" smtClean="0"/>
              <a:pPr/>
              <a:t>9 April 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A01456-1110-43DC-A362-3C9855543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C512BF-782A-F142-88CF-8DF9A42EF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4275" y="152400"/>
            <a:ext cx="628650" cy="2444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B19F1D-2A8F-4A4B-9DCE-6842248F8C2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15269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F28533-243D-49C6-B279-16977F714B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2075" y="2006600"/>
            <a:ext cx="4320000" cy="56515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7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D7F3C2-F210-42C7-82C0-3B8530BC52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62075" y="2847975"/>
            <a:ext cx="4320000" cy="2981325"/>
          </a:xfrm>
        </p:spPr>
        <p:txBody>
          <a:bodyPr anchor="t" anchorCtr="0"/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D119CC-C35D-4788-B51B-D6A3DB4930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82783" y="2006600"/>
            <a:ext cx="4320000" cy="56515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7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A41ECF-BE32-445E-8CE6-995F57A738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82783" y="2847975"/>
            <a:ext cx="4320000" cy="2981325"/>
          </a:xfrm>
        </p:spPr>
        <p:txBody>
          <a:bodyPr anchor="t" anchorCtr="0"/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2EB454-E860-4453-9086-A1E41F12D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FC569-C896-477F-98AB-5B4070365F27}" type="datetime4">
              <a:rPr lang="en-GB" smtClean="0"/>
              <a:t>9 April 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1247CD-B1A8-4C76-B1BF-0FBE19961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4CC1A2-C5A6-451A-828A-0D6FB4B26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9F1D-2A8F-4A4B-9DCE-6842248F8C29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0DCDBD6-1E9A-4573-865C-38B82E927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00277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F28533-243D-49C6-B279-16977F714B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2075" y="2006600"/>
            <a:ext cx="4320000" cy="56515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7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D7F3C2-F210-42C7-82C0-3B8530BC52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62075" y="2847975"/>
            <a:ext cx="4320000" cy="2981325"/>
          </a:xfrm>
        </p:spPr>
        <p:txBody>
          <a:bodyPr anchor="t" anchorCtr="0"/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2EB454-E860-4453-9086-A1E41F12D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FC569-C896-477F-98AB-5B4070365F27}" type="datetime4">
              <a:rPr lang="en-GB" smtClean="0"/>
              <a:t>9 April 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1247CD-B1A8-4C76-B1BF-0FBE19961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4CC1A2-C5A6-451A-828A-0D6FB4B26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9F1D-2A8F-4A4B-9DCE-6842248F8C29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0DCDBD6-1E9A-4573-865C-38B82E927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Chart Placeholder 9">
            <a:extLst>
              <a:ext uri="{FF2B5EF4-FFF2-40B4-BE49-F238E27FC236}">
                <a16:creationId xmlns:a16="http://schemas.microsoft.com/office/drawing/2014/main" id="{DFEF8808-8186-4F69-A091-3A90A786164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783388" y="2006600"/>
            <a:ext cx="4319587" cy="3822700"/>
          </a:xfrm>
        </p:spPr>
        <p:txBody>
          <a:bodyPr/>
          <a:lstStyle>
            <a:lvl1pPr marL="0" indent="0" algn="ctr">
              <a:buNone/>
              <a:defRPr sz="3200" b="1"/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27512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1B3FD-A24F-4E89-8629-F5A0827F0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87E072-2015-455B-BEA5-5D6D905EC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03574-B2C6-4108-B3E0-5C5C7364898C}" type="datetime4">
              <a:rPr lang="en-GB" smtClean="0"/>
              <a:t>9 April 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88C44-228E-48B5-8740-EA728D668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4DCA2B-332A-41E6-8831-725B6088C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152400"/>
            <a:ext cx="628650" cy="244475"/>
          </a:xfrm>
        </p:spPr>
        <p:txBody>
          <a:bodyPr/>
          <a:lstStyle/>
          <a:p>
            <a:fld id="{9EB19F1D-2A8F-4A4B-9DCE-6842248F8C29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673651-2CDD-4897-A715-CB0E8AAB0F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09850" y="1781175"/>
            <a:ext cx="6972300" cy="3373200"/>
          </a:xfrm>
        </p:spPr>
        <p:txBody>
          <a:bodyPr/>
          <a:lstStyle>
            <a:lvl1pPr marL="0" indent="0" algn="ctr">
              <a:lnSpc>
                <a:spcPct val="95000"/>
              </a:lnSpc>
              <a:spcBef>
                <a:spcPts val="0"/>
              </a:spcBef>
              <a:buNone/>
              <a:defRPr sz="2200"/>
            </a:lvl1pPr>
            <a:lvl2pPr marL="180975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22720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22AD055-4232-4161-A67E-29511CE99A3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-1"/>
            <a:ext cx="6096000" cy="6857999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 sz="3200" b="1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A1B3FD-A24F-4E89-8629-F5A0827F0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5" y="212725"/>
            <a:ext cx="4943476" cy="6826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87E072-2015-455B-BEA5-5D6D905EC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03574-B2C6-4108-B3E0-5C5C7364898C}" type="datetime4">
              <a:rPr lang="en-GB" smtClean="0"/>
              <a:t>9 April 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88C44-228E-48B5-8740-EA728D668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4DCA2B-332A-41E6-8831-725B6088C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152400"/>
            <a:ext cx="628650" cy="2444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B19F1D-2A8F-4A4B-9DCE-6842248F8C2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F9BAEF4-44B5-4CB8-BF2A-FFAC63E8AF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33501" y="1609199"/>
            <a:ext cx="3848100" cy="3639600"/>
          </a:xfrm>
        </p:spPr>
        <p:txBody>
          <a:bodyPr/>
          <a:lstStyle>
            <a:lvl1pPr>
              <a:lnSpc>
                <a:spcPct val="95000"/>
              </a:lnSpc>
              <a:spcBef>
                <a:spcPts val="0"/>
              </a:spcBef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91419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05814-22F7-4662-B5A9-49DCC1530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6FBBB1-A038-4B74-83DA-FE9271E60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8662D-E2D7-4891-8466-686536B6E1B5}" type="datetime4">
              <a:rPr lang="en-GB" smtClean="0"/>
              <a:t>9 April 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0DAD0A-3936-4B08-872E-AB957B936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F3F5E7-AC44-4383-9225-CEDCA6DFB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9F1D-2A8F-4A4B-9DCE-6842248F8C29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070F140-D122-4C4E-A682-6097DAFA5A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57675" y="2771775"/>
            <a:ext cx="3676650" cy="800100"/>
          </a:xfrm>
        </p:spPr>
        <p:txBody>
          <a:bodyPr anchor="t" anchorCtr="0"/>
          <a:lstStyle>
            <a:lvl1pPr marL="0" indent="0" algn="ctr">
              <a:spcBef>
                <a:spcPts val="0"/>
              </a:spcBef>
              <a:buNone/>
              <a:defRPr sz="1700"/>
            </a:lvl1pPr>
            <a:lvl2pPr marL="180975" indent="0">
              <a:buNone/>
              <a:defRPr/>
            </a:lvl2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9BCA2A39-1CC3-4847-AE47-D0E2D6AD4D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57675" y="2314575"/>
            <a:ext cx="3676650" cy="342900"/>
          </a:xfrm>
        </p:spPr>
        <p:txBody>
          <a:bodyPr anchor="b" anchorCtr="0"/>
          <a:lstStyle>
            <a:lvl1pPr marL="0" indent="0" algn="ctr">
              <a:spcBef>
                <a:spcPts val="0"/>
              </a:spcBef>
              <a:buNone/>
              <a:defRPr sz="1700" cap="all" baseline="0">
                <a:solidFill>
                  <a:schemeClr val="tx2"/>
                </a:solidFill>
              </a:defRPr>
            </a:lvl1pPr>
            <a:lvl2pPr marL="180975" indent="0">
              <a:buNone/>
              <a:defRPr/>
            </a:lvl2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3FF269D-7DC3-495F-AB48-F49BC39E0DE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57675" y="5286375"/>
            <a:ext cx="3676650" cy="800100"/>
          </a:xfrm>
        </p:spPr>
        <p:txBody>
          <a:bodyPr anchor="t" anchorCtr="0"/>
          <a:lstStyle>
            <a:lvl1pPr marL="0" indent="0" algn="ctr">
              <a:spcBef>
                <a:spcPts val="0"/>
              </a:spcBef>
              <a:buNone/>
              <a:defRPr sz="1700"/>
            </a:lvl1pPr>
            <a:lvl2pPr marL="180975" indent="0">
              <a:buNone/>
              <a:defRPr/>
            </a:lvl2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4812725-26E3-45E5-A5A8-76409B5E62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57675" y="4829175"/>
            <a:ext cx="3676650" cy="342900"/>
          </a:xfrm>
        </p:spPr>
        <p:txBody>
          <a:bodyPr anchor="b" anchorCtr="0"/>
          <a:lstStyle>
            <a:lvl1pPr marL="0" indent="0" algn="ctr">
              <a:spcBef>
                <a:spcPts val="0"/>
              </a:spcBef>
              <a:buNone/>
              <a:defRPr sz="1700" cap="all" baseline="0">
                <a:solidFill>
                  <a:schemeClr val="tx2"/>
                </a:solidFill>
              </a:defRPr>
            </a:lvl1pPr>
            <a:lvl2pPr marL="180975" indent="0">
              <a:buNone/>
              <a:defRPr/>
            </a:lvl2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B9C4AD87-99CC-432C-9634-3322FD2DBA4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19100" y="2771775"/>
            <a:ext cx="3676650" cy="800100"/>
          </a:xfrm>
        </p:spPr>
        <p:txBody>
          <a:bodyPr anchor="t" anchorCtr="0"/>
          <a:lstStyle>
            <a:lvl1pPr marL="0" indent="0" algn="ctr">
              <a:spcBef>
                <a:spcPts val="0"/>
              </a:spcBef>
              <a:buNone/>
              <a:defRPr sz="1700"/>
            </a:lvl1pPr>
            <a:lvl2pPr marL="180975" indent="0">
              <a:buNone/>
              <a:defRPr/>
            </a:lvl2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1901E450-F1D3-4400-A8B5-44AFFF3005B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19100" y="2314575"/>
            <a:ext cx="3676650" cy="342900"/>
          </a:xfrm>
        </p:spPr>
        <p:txBody>
          <a:bodyPr anchor="b" anchorCtr="0"/>
          <a:lstStyle>
            <a:lvl1pPr marL="0" indent="0" algn="ctr">
              <a:spcBef>
                <a:spcPts val="0"/>
              </a:spcBef>
              <a:buNone/>
              <a:defRPr sz="1700" cap="all" baseline="0">
                <a:solidFill>
                  <a:schemeClr val="tx2"/>
                </a:solidFill>
              </a:defRPr>
            </a:lvl1pPr>
            <a:lvl2pPr marL="180975" indent="0">
              <a:buNone/>
              <a:defRPr/>
            </a:lvl2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9C7F2970-92D2-47C9-8BB9-6954A8E37B1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19100" y="5286375"/>
            <a:ext cx="3676650" cy="800100"/>
          </a:xfrm>
        </p:spPr>
        <p:txBody>
          <a:bodyPr anchor="t" anchorCtr="0"/>
          <a:lstStyle>
            <a:lvl1pPr marL="0" indent="0" algn="ctr">
              <a:spcBef>
                <a:spcPts val="0"/>
              </a:spcBef>
              <a:buNone/>
              <a:defRPr sz="1700"/>
            </a:lvl1pPr>
            <a:lvl2pPr marL="180975" indent="0">
              <a:buNone/>
              <a:defRPr/>
            </a:lvl2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474376A3-C816-4246-A03D-A730FE986D3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19100" y="4829175"/>
            <a:ext cx="3676650" cy="342900"/>
          </a:xfrm>
        </p:spPr>
        <p:txBody>
          <a:bodyPr anchor="b" anchorCtr="0"/>
          <a:lstStyle>
            <a:lvl1pPr marL="0" indent="0" algn="ctr">
              <a:spcBef>
                <a:spcPts val="0"/>
              </a:spcBef>
              <a:buNone/>
              <a:defRPr sz="1700" cap="all" baseline="0">
                <a:solidFill>
                  <a:schemeClr val="tx2"/>
                </a:solidFill>
              </a:defRPr>
            </a:lvl1pPr>
            <a:lvl2pPr marL="180975" indent="0">
              <a:buNone/>
              <a:defRPr/>
            </a:lvl2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1960743B-76B4-4731-AEF0-479A5EAB581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725" y="2771775"/>
            <a:ext cx="3676650" cy="800100"/>
          </a:xfrm>
        </p:spPr>
        <p:txBody>
          <a:bodyPr anchor="t" anchorCtr="0"/>
          <a:lstStyle>
            <a:lvl1pPr marL="0" indent="0" algn="ctr">
              <a:spcBef>
                <a:spcPts val="0"/>
              </a:spcBef>
              <a:buNone/>
              <a:defRPr sz="1700"/>
            </a:lvl1pPr>
            <a:lvl2pPr marL="180975" indent="0">
              <a:buNone/>
              <a:defRPr/>
            </a:lvl2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081C3F3E-1F67-4729-AC5C-7B03138BBBA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086725" y="2314575"/>
            <a:ext cx="3676650" cy="342900"/>
          </a:xfrm>
        </p:spPr>
        <p:txBody>
          <a:bodyPr anchor="b" anchorCtr="0"/>
          <a:lstStyle>
            <a:lvl1pPr marL="0" indent="0" algn="ctr">
              <a:spcBef>
                <a:spcPts val="0"/>
              </a:spcBef>
              <a:buNone/>
              <a:defRPr sz="1700" cap="all" baseline="0">
                <a:solidFill>
                  <a:schemeClr val="tx2"/>
                </a:solidFill>
              </a:defRPr>
            </a:lvl1pPr>
            <a:lvl2pPr marL="180975" indent="0">
              <a:buNone/>
              <a:defRPr/>
            </a:lvl2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D26893CF-B822-4DE3-9F3C-F76AFF2E5FF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086725" y="5286375"/>
            <a:ext cx="3676650" cy="800100"/>
          </a:xfrm>
        </p:spPr>
        <p:txBody>
          <a:bodyPr anchor="t" anchorCtr="0"/>
          <a:lstStyle>
            <a:lvl1pPr marL="0" indent="0" algn="ctr">
              <a:spcBef>
                <a:spcPts val="0"/>
              </a:spcBef>
              <a:buNone/>
              <a:defRPr sz="1700"/>
            </a:lvl1pPr>
            <a:lvl2pPr marL="180975" indent="0">
              <a:buNone/>
              <a:defRPr/>
            </a:lvl2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A02FDC53-BA3F-4417-9DED-5316256A6AC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086725" y="4829175"/>
            <a:ext cx="3676650" cy="342900"/>
          </a:xfrm>
        </p:spPr>
        <p:txBody>
          <a:bodyPr anchor="b" anchorCtr="0"/>
          <a:lstStyle>
            <a:lvl1pPr marL="0" indent="0" algn="ctr">
              <a:spcBef>
                <a:spcPts val="0"/>
              </a:spcBef>
              <a:buNone/>
              <a:defRPr sz="1700" cap="all" baseline="0">
                <a:solidFill>
                  <a:schemeClr val="tx2"/>
                </a:solidFill>
              </a:defRPr>
            </a:lvl1pPr>
            <a:lvl2pPr marL="180975" indent="0">
              <a:buNone/>
              <a:defRPr/>
            </a:lvl2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00342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Picture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BD3FA-ACF6-493D-8239-212071008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071688"/>
            <a:ext cx="10515600" cy="2852737"/>
          </a:xfrm>
        </p:spPr>
        <p:txBody>
          <a:bodyPr anchor="ctr" anchorCtr="0"/>
          <a:lstStyle>
            <a:lvl1pPr algn="ctr">
              <a:defRPr sz="550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CEBB14-0BF8-4F31-8A7D-60BBD3975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9C59AA-AFF7-4B44-A24B-A35436F3D9B3}" type="datetime4">
              <a:rPr lang="en-GB" smtClean="0"/>
              <a:pPr/>
              <a:t>9 April 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79C83C-23FC-45F0-8245-169A6A3F6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6A22E-13D8-4FE6-BD9D-F9043758E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B19F1D-2A8F-4A4B-9DCE-6842248F8C29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7872AE-C5B4-46C4-9C17-5D740B0253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6093" y="6441281"/>
            <a:ext cx="1073024" cy="25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4404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Picture Placeholder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D452EF5C-012B-44E2-B2E5-CFBC585AFF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-1"/>
            <a:ext cx="12192000" cy="6858001"/>
          </a:xfr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l">
              <a:buNone/>
              <a:defRPr sz="3200" b="1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FBD3FA-ACF6-493D-8239-212071008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071688"/>
            <a:ext cx="10515600" cy="2852737"/>
          </a:xfrm>
        </p:spPr>
        <p:txBody>
          <a:bodyPr anchor="ctr" anchorCtr="0"/>
          <a:lstStyle>
            <a:lvl1pPr algn="ctr">
              <a:defRPr sz="550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CEBB14-0BF8-4F31-8A7D-60BBD3975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9C59AA-AFF7-4B44-A24B-A35436F3D9B3}" type="datetime4">
              <a:rPr lang="en-GB" smtClean="0"/>
              <a:pPr/>
              <a:t>9 April 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79C83C-23FC-45F0-8245-169A6A3F6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6A22E-13D8-4FE6-BD9D-F9043758E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B19F1D-2A8F-4A4B-9DCE-6842248F8C29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7872AE-C5B4-46C4-9C17-5D740B0253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6093" y="6441281"/>
            <a:ext cx="1073024" cy="25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4019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1B3FD-A24F-4E89-8629-F5A0827F0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071" y="2317750"/>
            <a:ext cx="9486905" cy="2368550"/>
          </a:xfrm>
        </p:spPr>
        <p:txBody>
          <a:bodyPr anchor="ctr" anchorCtr="0"/>
          <a:lstStyle>
            <a:lvl1pPr algn="ctr">
              <a:defRPr sz="6000" cap="none" baseline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0F118A9-6483-49D6-88CB-173F5274CD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599" y="5886450"/>
            <a:ext cx="6667501" cy="775749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Contact details</a:t>
            </a:r>
          </a:p>
        </p:txBody>
      </p:sp>
    </p:spTree>
    <p:extLst>
      <p:ext uri="{BB962C8B-B14F-4D97-AF65-F5344CB8AC3E}">
        <p14:creationId xmlns:p14="http://schemas.microsoft.com/office/powerpoint/2010/main" val="41587826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1B3FD-A24F-4E89-8629-F5A0827F0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071" y="2317750"/>
            <a:ext cx="9486905" cy="2368550"/>
          </a:xfrm>
        </p:spPr>
        <p:txBody>
          <a:bodyPr anchor="ctr" anchorCtr="0"/>
          <a:lstStyle>
            <a:lvl1pPr algn="ctr">
              <a:defRPr sz="6000" cap="none" baseline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0AB36C-CA5E-41DF-991D-23E31C062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52269-CB17-4A8D-9471-F150E130043E}" type="datetime4">
              <a:rPr lang="en-GB" smtClean="0"/>
              <a:pPr/>
              <a:t>9 April 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6A0B3D-0413-4F62-A752-FE5786FB5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04E2E7-5B80-45E6-9E33-55513F24B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9F1D-2A8F-4A4B-9DCE-6842248F8C2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940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with Picture Placeholder 2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582A6EF2-CE10-425C-BB62-64DF9BE1C0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-1"/>
            <a:ext cx="12192000" cy="6858001"/>
          </a:xfr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l">
              <a:buNone/>
              <a:defRPr sz="3200" b="1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2604A3-C695-4B77-B71C-90F37525C0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653788"/>
            <a:ext cx="3952869" cy="2133601"/>
          </a:xfrm>
        </p:spPr>
        <p:txBody>
          <a:bodyPr anchor="t" anchorCtr="0"/>
          <a:lstStyle>
            <a:lvl1pPr algn="l">
              <a:defRPr sz="5000" cap="none" spc="-11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DCE104-F39F-4501-9C4A-E7DF8F317C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2873114"/>
            <a:ext cx="3952869" cy="1123950"/>
          </a:xfrm>
        </p:spPr>
        <p:txBody>
          <a:bodyPr anchor="t" anchorCtr="0"/>
          <a:lstStyle>
            <a:lvl1pPr marL="0" indent="0" algn="l">
              <a:buNone/>
              <a:defRPr sz="17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307AD-8435-475A-A7EA-E5D196587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652269-CB17-4A8D-9471-F150E130043E}" type="datetime4">
              <a:rPr lang="en-GB" smtClean="0"/>
              <a:pPr/>
              <a:t>9 April 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62455D-124F-4C05-A290-E69F7D9FB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EAB6D-D198-4AFE-9B93-5ABC6E58E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B19F1D-2A8F-4A4B-9DCE-6842248F8C2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7561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1B3FD-A24F-4E89-8629-F5A0827F0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87F423-EA0F-4C53-86D4-F6F232ADF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050" y="1609200"/>
            <a:ext cx="10438575" cy="363960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  <a:lvl3pPr>
              <a:lnSpc>
                <a:spcPct val="100000"/>
              </a:lnSpc>
              <a:spcBef>
                <a:spcPts val="0"/>
              </a:spcBef>
              <a:defRPr/>
            </a:lvl3pPr>
            <a:lvl4pPr>
              <a:lnSpc>
                <a:spcPct val="100000"/>
              </a:lnSpc>
              <a:spcBef>
                <a:spcPts val="0"/>
              </a:spcBef>
              <a:defRPr/>
            </a:lvl4pPr>
            <a:lvl5pPr>
              <a:lnSpc>
                <a:spcPct val="10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87E072-2015-455B-BEA5-5D6D905EC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03574-B2C6-4108-B3E0-5C5C7364898C}" type="datetime4">
              <a:rPr lang="en-GB" smtClean="0"/>
              <a:t>9 April 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88C44-228E-48B5-8740-EA728D668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4DCA2B-332A-41E6-8831-725B6088C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152400"/>
            <a:ext cx="628650" cy="244475"/>
          </a:xfrm>
        </p:spPr>
        <p:txBody>
          <a:bodyPr/>
          <a:lstStyle/>
          <a:p>
            <a:fld id="{9EB19F1D-2A8F-4A4B-9DCE-6842248F8C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2125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87F423-EA0F-4C53-86D4-F6F232ADF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099" y="2257424"/>
            <a:ext cx="8640000" cy="2991375"/>
          </a:xfrm>
        </p:spPr>
        <p:txBody>
          <a:bodyPr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1700"/>
            </a:lvl1pPr>
            <a:lvl2pPr>
              <a:lnSpc>
                <a:spcPct val="100000"/>
              </a:lnSpc>
              <a:spcBef>
                <a:spcPts val="0"/>
              </a:spcBef>
              <a:defRPr sz="1700"/>
            </a:lvl2pPr>
            <a:lvl3pPr>
              <a:lnSpc>
                <a:spcPct val="100000"/>
              </a:lnSpc>
              <a:spcBef>
                <a:spcPts val="0"/>
              </a:spcBef>
              <a:defRPr sz="1700"/>
            </a:lvl3pPr>
            <a:lvl4pPr>
              <a:lnSpc>
                <a:spcPct val="100000"/>
              </a:lnSpc>
              <a:spcBef>
                <a:spcPts val="0"/>
              </a:spcBef>
              <a:defRPr sz="1700"/>
            </a:lvl4pPr>
            <a:lvl5pPr>
              <a:lnSpc>
                <a:spcPct val="100000"/>
              </a:lnSpc>
              <a:spcBef>
                <a:spcPts val="0"/>
              </a:spcBef>
              <a:defRPr sz="1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87E072-2015-455B-BEA5-5D6D905EC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52269-CB17-4A8D-9471-F150E130043E}" type="datetime4">
              <a:rPr lang="en-GB" smtClean="0"/>
              <a:pPr/>
              <a:t>9 April 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88C44-228E-48B5-8740-EA728D668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4DCA2B-332A-41E6-8831-725B6088C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152400"/>
            <a:ext cx="628650" cy="244475"/>
          </a:xfrm>
        </p:spPr>
        <p:txBody>
          <a:bodyPr/>
          <a:lstStyle/>
          <a:p>
            <a:fld id="{9EB19F1D-2A8F-4A4B-9DCE-6842248F8C2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A486A03-FFF1-4986-9B87-16420D2A5C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4050" y="1400175"/>
            <a:ext cx="8640000" cy="695326"/>
          </a:xfrm>
        </p:spPr>
        <p:txBody>
          <a:bodyPr anchor="b" anchorCtr="0"/>
          <a:lstStyle>
            <a:lvl1pPr marL="0" indent="0">
              <a:buNone/>
              <a:defRPr sz="3500" cap="all" baseline="0">
                <a:solidFill>
                  <a:schemeClr val="tx2"/>
                </a:solidFill>
                <a:latin typeface="+mj-lt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4941098"/>
      </p:ext>
    </p:extLst>
  </p:cSld>
  <p:clrMapOvr>
    <a:masterClrMapping/>
  </p:clrMapOvr>
  <p:hf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D7F3C2-F210-42C7-82C0-3B8530BC52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95387" y="1609200"/>
            <a:ext cx="4320000" cy="3639600"/>
          </a:xfrm>
        </p:spPr>
        <p:txBody>
          <a:bodyPr anchor="ctr" anchorCtr="0"/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A41ECF-BE32-445E-8CE6-995F57A738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16095" y="1609200"/>
            <a:ext cx="4320000" cy="3639600"/>
          </a:xfrm>
        </p:spPr>
        <p:txBody>
          <a:bodyPr anchor="ctr" anchorCtr="0"/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2EB454-E860-4453-9086-A1E41F12D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FC569-C896-477F-98AB-5B4070365F27}" type="datetime4">
              <a:rPr lang="en-GB" smtClean="0"/>
              <a:t>9 April 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1247CD-B1A8-4C76-B1BF-0FBE19961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4CC1A2-C5A6-451A-828A-0D6FB4B26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9F1D-2A8F-4A4B-9DCE-6842248F8C29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0DCDBD6-1E9A-4573-865C-38B82E927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195805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F28533-243D-49C6-B279-16977F714B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0625" y="2006600"/>
            <a:ext cx="4320000" cy="56515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7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D7F3C2-F210-42C7-82C0-3B8530BC528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190625" y="2847975"/>
            <a:ext cx="4320000" cy="2981325"/>
          </a:xfrm>
        </p:spPr>
        <p:txBody>
          <a:bodyPr anchor="t" anchorCtr="0"/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level&lt;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D119CC-C35D-4788-B51B-D6A3DB4930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11333" y="2006600"/>
            <a:ext cx="4320000" cy="56515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7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A41ECF-BE32-445E-8CE6-995F57A738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11333" y="2847975"/>
            <a:ext cx="4320000" cy="2981325"/>
          </a:xfrm>
        </p:spPr>
        <p:txBody>
          <a:bodyPr anchor="t" anchorCtr="0"/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2EB454-E860-4453-9086-A1E41F12D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FC569-C896-477F-98AB-5B4070365F27}" type="datetime4">
              <a:rPr lang="en-GB" smtClean="0"/>
              <a:t>9 April 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1247CD-B1A8-4C76-B1BF-0FBE19961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4CC1A2-C5A6-451A-828A-0D6FB4B26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9F1D-2A8F-4A4B-9DCE-6842248F8C29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0DCDBD6-1E9A-4573-865C-38B82E927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897432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F28533-243D-49C6-B279-16977F714B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0625" y="2006600"/>
            <a:ext cx="4320000" cy="56515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7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D7F3C2-F210-42C7-82C0-3B8530BC52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90625" y="2847975"/>
            <a:ext cx="4320000" cy="2981325"/>
          </a:xfrm>
        </p:spPr>
        <p:txBody>
          <a:bodyPr anchor="t" anchorCtr="0"/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2EB454-E860-4453-9086-A1E41F12D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FC569-C896-477F-98AB-5B4070365F27}" type="datetime4">
              <a:rPr lang="en-GB" smtClean="0"/>
              <a:t>9 April 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1247CD-B1A8-4C76-B1BF-0FBE19961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4CC1A2-C5A6-451A-828A-0D6FB4B26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9F1D-2A8F-4A4B-9DCE-6842248F8C29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0DCDBD6-1E9A-4573-865C-38B82E927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Chart Placeholder 9">
            <a:extLst>
              <a:ext uri="{FF2B5EF4-FFF2-40B4-BE49-F238E27FC236}">
                <a16:creationId xmlns:a16="http://schemas.microsoft.com/office/drawing/2014/main" id="{DFEF8808-8186-4F69-A091-3A90A786164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611938" y="2006600"/>
            <a:ext cx="4319587" cy="3822700"/>
          </a:xfrm>
        </p:spPr>
        <p:txBody>
          <a:bodyPr/>
          <a:lstStyle>
            <a:lvl1pPr marL="0" indent="0" algn="ctr">
              <a:buNone/>
              <a:defRPr sz="3200" b="1"/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54810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BC2042-327E-4969-9A43-315DDF3EC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050" y="653788"/>
            <a:ext cx="10373488" cy="6826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0D48B-1FA7-4DA1-B670-088FA6279A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4050" y="1609200"/>
            <a:ext cx="8640000" cy="36396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35151-6106-4DB0-9464-A831BF1B8E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9075" y="6477000"/>
            <a:ext cx="1800225" cy="24447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59652269-CB17-4A8D-9471-F150E130043E}" type="datetime4">
              <a:rPr lang="en-GB" smtClean="0"/>
              <a:pPr/>
              <a:t>9 April 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7874CF-2B63-4663-BBDB-431664194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77000"/>
            <a:ext cx="4114800" cy="24447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8C9D7-E4C5-4B1C-A259-26132DA5BD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4275" y="152400"/>
            <a:ext cx="628650" cy="24447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9EB19F1D-2A8F-4A4B-9DCE-6842248F8C29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981935-8D4D-446C-9894-0D0A9600AF42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6093" y="6441281"/>
            <a:ext cx="1073024" cy="2546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ED408A-EBBE-9747-9D50-F7FBC905808E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6093" y="6441281"/>
            <a:ext cx="1073024" cy="25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879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49" r:id="rId25"/>
    <p:sldLayoutId id="2147483671" r:id="rId26"/>
    <p:sldLayoutId id="2147483666" r:id="rId27"/>
    <p:sldLayoutId id="2147483650" r:id="rId28"/>
    <p:sldLayoutId id="2147483661" r:id="rId29"/>
    <p:sldLayoutId id="2147483653" r:id="rId30"/>
    <p:sldLayoutId id="2147483662" r:id="rId31"/>
    <p:sldLayoutId id="2147483664" r:id="rId32"/>
    <p:sldLayoutId id="2147483665" r:id="rId33"/>
    <p:sldLayoutId id="2147483663" r:id="rId34"/>
    <p:sldLayoutId id="2147483651" r:id="rId35"/>
    <p:sldLayoutId id="2147483672" r:id="rId36"/>
    <p:sldLayoutId id="2147483669" r:id="rId37"/>
    <p:sldLayoutId id="2147483670" r:id="rId38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kern="1200" cap="all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914400" rtl="0" eaLnBrk="1" latinLnBrk="0" hangingPunct="1">
        <a:lnSpc>
          <a:spcPct val="9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361950" indent="-180975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42925" indent="-180975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714375" indent="-17145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895350" indent="-180975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tuotetuki@firstbeat.fi" TargetMode="External"/><Relationship Id="rId2" Type="http://schemas.openxmlformats.org/officeDocument/2006/relationships/hyperlink" Target="https://www.firstbeat.com/fi/tuki/" TargetMode="Externa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firstbeat.com/fi/elamasi-tilaisuus/" TargetMode="Externa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firstbeat.com/fi/menestystarinat/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www.youtube.com/watch?v=CvzFJ_49ybM" TargetMode="Externa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tiff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image" Target="../media/image27.png"/><Relationship Id="rId21" Type="http://schemas.openxmlformats.org/officeDocument/2006/relationships/image" Target="../media/image45.png"/><Relationship Id="rId7" Type="http://schemas.openxmlformats.org/officeDocument/2006/relationships/image" Target="../media/image31.tiff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5" Type="http://schemas.openxmlformats.org/officeDocument/2006/relationships/image" Target="../media/image49.jpeg"/><Relationship Id="rId2" Type="http://schemas.openxmlformats.org/officeDocument/2006/relationships/image" Target="../media/image26.png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tiff"/><Relationship Id="rId11" Type="http://schemas.openxmlformats.org/officeDocument/2006/relationships/image" Target="../media/image35.jpg"/><Relationship Id="rId24" Type="http://schemas.openxmlformats.org/officeDocument/2006/relationships/image" Target="../media/image48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10" Type="http://schemas.openxmlformats.org/officeDocument/2006/relationships/image" Target="../media/image34.tiff"/><Relationship Id="rId19" Type="http://schemas.openxmlformats.org/officeDocument/2006/relationships/image" Target="../media/image43.png"/><Relationship Id="rId4" Type="http://schemas.openxmlformats.org/officeDocument/2006/relationships/image" Target="../media/image28.jpeg"/><Relationship Id="rId9" Type="http://schemas.openxmlformats.org/officeDocument/2006/relationships/image" Target="../media/image33.tiff"/><Relationship Id="rId14" Type="http://schemas.openxmlformats.org/officeDocument/2006/relationships/image" Target="../media/image38.png"/><Relationship Id="rId22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832B4A2-1885-FA44-BC55-CE7791F0F3ED}"/>
              </a:ext>
            </a:extLst>
          </p:cNvPr>
          <p:cNvSpPr/>
          <p:nvPr/>
        </p:nvSpPr>
        <p:spPr>
          <a:xfrm>
            <a:off x="685800" y="2162174"/>
            <a:ext cx="6781800" cy="4162426"/>
          </a:xfrm>
          <a:prstGeom prst="rect">
            <a:avLst/>
          </a:prstGeom>
          <a:solidFill>
            <a:schemeClr val="tx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BB978CD-4414-2C4C-AC30-B32F14840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162174"/>
            <a:ext cx="6558148" cy="2386075"/>
          </a:xfrm>
        </p:spPr>
        <p:txBody>
          <a:bodyPr/>
          <a:lstStyle/>
          <a:p>
            <a:r>
              <a:rPr lang="fi-FI" dirty="0">
                <a:solidFill>
                  <a:schemeClr val="bg1"/>
                </a:solidFill>
              </a:rPr>
              <a:t>Kutsu </a:t>
            </a:r>
            <a:br>
              <a:rPr lang="fi-FI" dirty="0">
                <a:solidFill>
                  <a:schemeClr val="bg1"/>
                </a:solidFill>
              </a:rPr>
            </a:br>
            <a:r>
              <a:rPr lang="fi-FI" dirty="0">
                <a:solidFill>
                  <a:schemeClr val="bg1"/>
                </a:solidFill>
              </a:rPr>
              <a:t>Firstbeat Hyvinvointianalyysiin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14902F-501B-5349-A6C2-B53BEF2DA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BD40C-F305-4CF8-B83C-3025CEDF2154}" type="datetime4">
              <a:rPr lang="en-GB" smtClean="0"/>
              <a:t>9 April 2019</a:t>
            </a:fld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30E5835-5E08-4D57-B30E-00F74C966316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83B93B-C10E-4B37-96B2-82C0E859214A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CF376A-0DDC-4C5F-A5C8-8F0801E4B184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dirty="0"/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C3C79495-E527-534A-9C31-CFB5AED5E333}"/>
              </a:ext>
            </a:extLst>
          </p:cNvPr>
          <p:cNvSpPr txBox="1">
            <a:spLocks/>
          </p:cNvSpPr>
          <p:nvPr/>
        </p:nvSpPr>
        <p:spPr>
          <a:xfrm>
            <a:off x="811530" y="4953000"/>
            <a:ext cx="6558148" cy="123444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solidFill>
                  <a:schemeClr val="bg1"/>
                </a:solidFill>
              </a:rPr>
              <a:t>Tervetuloa paikalle</a:t>
            </a:r>
          </a:p>
          <a:p>
            <a:r>
              <a:rPr lang="en-GB" sz="2400" dirty="0">
                <a:solidFill>
                  <a:schemeClr val="bg1"/>
                </a:solidFill>
              </a:rPr>
              <a:t>Xx.xx.2019 </a:t>
            </a:r>
            <a:r>
              <a:rPr lang="en-GB" sz="2400" dirty="0" err="1">
                <a:solidFill>
                  <a:schemeClr val="bg1"/>
                </a:solidFill>
              </a:rPr>
              <a:t>klo</a:t>
            </a:r>
            <a:r>
              <a:rPr lang="en-GB" sz="2400" dirty="0">
                <a:solidFill>
                  <a:schemeClr val="bg1"/>
                </a:solidFill>
              </a:rPr>
              <a:t> 12.00</a:t>
            </a:r>
          </a:p>
          <a:p>
            <a:r>
              <a:rPr lang="en-GB" sz="2400" dirty="0">
                <a:solidFill>
                  <a:schemeClr val="bg1"/>
                </a:solidFill>
              </a:rPr>
              <a:t>Oma </a:t>
            </a:r>
            <a:r>
              <a:rPr lang="en-GB" sz="2400" dirty="0" err="1">
                <a:solidFill>
                  <a:schemeClr val="bg1"/>
                </a:solidFill>
              </a:rPr>
              <a:t>nimi</a:t>
            </a:r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255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A7669-D9CB-4E7B-A590-03D645AFA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Kiitos!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16EC73-1C5E-4D5D-B416-8C6C4C60A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52269-CB17-4A8D-9471-F150E130043E}" type="datetime4">
              <a:rPr lang="en-GB" smtClean="0"/>
              <a:pPr/>
              <a:t>9 April 2019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5212EC-5347-404E-AF1D-23DBF5EA7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9F1D-2A8F-4A4B-9DCE-6842248F8C29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C76017-1506-7040-86A0-03633DA3FA11}"/>
              </a:ext>
            </a:extLst>
          </p:cNvPr>
          <p:cNvSpPr txBox="1"/>
          <p:nvPr/>
        </p:nvSpPr>
        <p:spPr>
          <a:xfrm>
            <a:off x="4306188" y="4086135"/>
            <a:ext cx="35986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dirty="0"/>
              <a:t>Kysyttävää? Autamme mielellämme!</a:t>
            </a:r>
          </a:p>
          <a:p>
            <a:pPr algn="ctr"/>
            <a:r>
              <a:rPr lang="fi-FI" dirty="0">
                <a:solidFill>
                  <a:srgbClr val="E42A2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firstbeat.com/fi/tuki/</a:t>
            </a:r>
            <a:endParaRPr lang="fi-FI" dirty="0">
              <a:solidFill>
                <a:srgbClr val="E42A21"/>
              </a:solidFill>
            </a:endParaRPr>
          </a:p>
          <a:p>
            <a:pPr algn="ctr"/>
            <a:r>
              <a:rPr lang="fi-FI" dirty="0"/>
              <a:t>08 415 41 726</a:t>
            </a:r>
          </a:p>
          <a:p>
            <a:pPr algn="ctr"/>
            <a:r>
              <a:rPr lang="fi-FI" dirty="0">
                <a:solidFill>
                  <a:srgbClr val="E42A2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tuotetuki@firstbeat.fi</a:t>
            </a:r>
            <a:endParaRPr lang="fi-FI" dirty="0">
              <a:solidFill>
                <a:srgbClr val="E42A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599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person sitting at a table&#10;&#10;Description automatically generated">
            <a:extLst>
              <a:ext uri="{FF2B5EF4-FFF2-40B4-BE49-F238E27FC236}">
                <a16:creationId xmlns:a16="http://schemas.microsoft.com/office/drawing/2014/main" id="{D47C0C46-FD89-A94A-A02A-F272A7920A9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258ECC-075C-4432-B639-33A030C13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759" y="872668"/>
            <a:ext cx="5237018" cy="141668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i-FI" sz="4800" dirty="0">
                <a:solidFill>
                  <a:srgbClr val="000000"/>
                </a:solidFill>
              </a:rPr>
              <a:t>Näe arkesi </a:t>
            </a:r>
            <a:br>
              <a:rPr lang="fi-FI" sz="4800" dirty="0">
                <a:solidFill>
                  <a:srgbClr val="000000"/>
                </a:solidFill>
              </a:rPr>
            </a:br>
            <a:r>
              <a:rPr lang="fi-FI" sz="4800" dirty="0">
                <a:solidFill>
                  <a:srgbClr val="000000"/>
                </a:solidFill>
              </a:rPr>
              <a:t>uudessa valossa</a:t>
            </a:r>
            <a:endParaRPr lang="fi-FI" dirty="0">
              <a:solidFill>
                <a:srgbClr val="00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5ED9C9-C36F-4EC4-ACF5-F0A378CD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03574-B2C6-4108-B3E0-5C5C7364898C}" type="datetime4">
              <a:rPr lang="en-GB" smtClean="0"/>
              <a:t>9 April 2019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A2B06D-69E9-4C33-81FA-7A032BF04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9F1D-2A8F-4A4B-9DCE-6842248F8C29}" type="slidenum">
              <a:rPr lang="en-GB" smtClean="0"/>
              <a:t>2</a:t>
            </a:fld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F8CEA-906D-4B84-8D32-90D1B00980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8759" y="2391345"/>
            <a:ext cx="4999038" cy="3639600"/>
          </a:xfrm>
        </p:spPr>
        <p:txBody>
          <a:bodyPr/>
          <a:lstStyle/>
          <a:p>
            <a:pPr marL="0" indent="0">
              <a:buNone/>
            </a:pPr>
            <a:r>
              <a:rPr lang="fi-FI" sz="3600" dirty="0"/>
              <a:t>Työnantajasi tarjoaa sinulle mahdollisuuden nähdä elämäsi uudella tavalla – sydämesi kertomana.</a:t>
            </a:r>
          </a:p>
          <a:p>
            <a:pPr marL="0" indent="0">
              <a:buNone/>
            </a:pPr>
            <a:endParaRPr lang="fi-FI" sz="2000" dirty="0"/>
          </a:p>
          <a:p>
            <a:pPr marL="0" indent="0">
              <a:buNone/>
            </a:pPr>
            <a:r>
              <a:rPr lang="fi-FI" sz="2000" b="1" cap="all" dirty="0">
                <a:solidFill>
                  <a:srgbClr val="E42A21"/>
                </a:solidFill>
              </a:rPr>
              <a:t>98 %</a:t>
            </a:r>
            <a:r>
              <a:rPr lang="fi-FI" sz="2000" b="1" cap="all" dirty="0"/>
              <a:t> </a:t>
            </a:r>
            <a:r>
              <a:rPr lang="fi-FI" sz="2000" dirty="0"/>
              <a:t>suosittelee Firstbeat Hyvinvointianalyysia.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C88601-AAC1-454D-A164-0E5287F1E6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6093" y="6441281"/>
            <a:ext cx="1073024" cy="2546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FBDDCF-CB20-A147-8DEE-C7611C150192}"/>
              </a:ext>
            </a:extLst>
          </p:cNvPr>
          <p:cNvSpPr txBox="1"/>
          <p:nvPr/>
        </p:nvSpPr>
        <p:spPr>
          <a:xfrm>
            <a:off x="219075" y="319563"/>
            <a:ext cx="3867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 err="1">
                <a:solidFill>
                  <a:srgbClr val="E42A21"/>
                </a:solidFill>
              </a:rPr>
              <a:t>Firstbeat</a:t>
            </a:r>
            <a:r>
              <a:rPr lang="fi-FI" sz="2400" b="1" dirty="0">
                <a:solidFill>
                  <a:srgbClr val="E42A21"/>
                </a:solidFill>
              </a:rPr>
              <a:t> Hyvinvointianalyysi</a:t>
            </a:r>
            <a:endParaRPr lang="fi-FI" sz="2400" dirty="0">
              <a:solidFill>
                <a:srgbClr val="E42A2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7FE120-ABCC-404D-B27D-72A85404624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759" y="6040211"/>
            <a:ext cx="310339" cy="31033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37A1AD8-0F90-1848-9C87-1FC559E04B34}"/>
              </a:ext>
            </a:extLst>
          </p:cNvPr>
          <p:cNvSpPr txBox="1"/>
          <p:nvPr/>
        </p:nvSpPr>
        <p:spPr>
          <a:xfrm>
            <a:off x="619098" y="6101861"/>
            <a:ext cx="1445809" cy="243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E32A21"/>
                </a:solidFill>
                <a:effectLst/>
                <a:uLnTx/>
                <a:uFillTx/>
                <a:latin typeface="Calibri Bold"/>
                <a:ea typeface="+mn-ea"/>
                <a:cs typeface="Myriad Pro"/>
              </a:rPr>
              <a:t>HALLITSE STRESSIÄ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7357B81-1863-CA43-8813-11BEB1F681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4907" y="6030068"/>
            <a:ext cx="310339" cy="3103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B7FE4E-7353-994E-B522-CDD163F599A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6137" y="6030068"/>
            <a:ext cx="311015" cy="3103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376A174-0E7E-BE42-89D0-A01A682F83CC}"/>
              </a:ext>
            </a:extLst>
          </p:cNvPr>
          <p:cNvSpPr txBox="1"/>
          <p:nvPr/>
        </p:nvSpPr>
        <p:spPr>
          <a:xfrm>
            <a:off x="2458443" y="6096622"/>
            <a:ext cx="1898709" cy="243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E32A21"/>
                </a:solidFill>
                <a:effectLst/>
                <a:uLnTx/>
                <a:uFillTx/>
                <a:latin typeface="Calibri Bold"/>
                <a:ea typeface="+mn-ea"/>
                <a:cs typeface="Myriad Pro"/>
              </a:rPr>
              <a:t>PALAUDU PAREMMIN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801A23-5247-3B46-B840-AED0B3C1A4C6}"/>
              </a:ext>
            </a:extLst>
          </p:cNvPr>
          <p:cNvSpPr txBox="1"/>
          <p:nvPr/>
        </p:nvSpPr>
        <p:spPr>
          <a:xfrm>
            <a:off x="4440349" y="6079394"/>
            <a:ext cx="1570347" cy="243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E32A21"/>
                </a:solidFill>
                <a:effectLst/>
                <a:uLnTx/>
                <a:uFillTx/>
                <a:latin typeface="Calibri Bold"/>
                <a:ea typeface="+mn-ea"/>
                <a:cs typeface="Myriad Pro"/>
              </a:rPr>
              <a:t>LIIKU OIKEIN</a:t>
            </a:r>
          </a:p>
        </p:txBody>
      </p:sp>
    </p:spTree>
    <p:extLst>
      <p:ext uri="{BB962C8B-B14F-4D97-AF65-F5344CB8AC3E}">
        <p14:creationId xmlns:p14="http://schemas.microsoft.com/office/powerpoint/2010/main" val="896428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B6D67E4-62EC-4DFC-912D-2A4C0B13E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Firstbeat hyvinvointianalyysi</a:t>
            </a:r>
            <a:endParaRPr lang="en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EE5D306-1AA1-457B-AAAB-8835158D5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03574-B2C6-4108-B3E0-5C5C7364898C}" type="datetime4">
              <a:rPr lang="en-GB" smtClean="0"/>
              <a:t>9 April 2019</a:t>
            </a:fld>
            <a:endParaRPr lang="en-GB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BDC21DC-D9A5-4D94-9BF8-9831234D6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9F1D-2A8F-4A4B-9DCE-6842248F8C29}" type="slidenum">
              <a:rPr lang="en-GB" smtClean="0"/>
              <a:t>3</a:t>
            </a:fld>
            <a:endParaRPr lang="en-GB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FA3DACCB-7CFF-4F4C-88B8-DCE034AD02FF}"/>
              </a:ext>
            </a:extLst>
          </p:cNvPr>
          <p:cNvSpPr/>
          <p:nvPr/>
        </p:nvSpPr>
        <p:spPr>
          <a:xfrm>
            <a:off x="6848725" y="6247396"/>
            <a:ext cx="38036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fi-FI" sz="1400" dirty="0">
                <a:solidFill>
                  <a:srgbClr val="2A2723"/>
                </a:solidFill>
              </a:rPr>
              <a:t>Hyvinvointi syntyy työssä, levossa ja vapaa-ajalla. </a:t>
            </a: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A410F01A-8EBD-4585-BE1B-F8E114FF2B98}"/>
              </a:ext>
            </a:extLst>
          </p:cNvPr>
          <p:cNvSpPr txBox="1"/>
          <p:nvPr/>
        </p:nvSpPr>
        <p:spPr>
          <a:xfrm>
            <a:off x="824574" y="1336413"/>
            <a:ext cx="48226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Mitattu tieto auttaa tunnistamaan hyvinvointiin vaikuttavat tekijät</a:t>
            </a:r>
          </a:p>
          <a:p>
            <a:endParaRPr lang="fi-FI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FF93E8F-9E39-A047-B850-FD5E41194ED5}"/>
              </a:ext>
            </a:extLst>
          </p:cNvPr>
          <p:cNvSpPr txBox="1">
            <a:spLocks/>
          </p:cNvSpPr>
          <p:nvPr/>
        </p:nvSpPr>
        <p:spPr>
          <a:xfrm>
            <a:off x="2019300" y="1604861"/>
            <a:ext cx="4919601" cy="455597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fi-FI" sz="2000" dirty="0">
                <a:solidFill>
                  <a:srgbClr val="E42A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HALLITSE STRESSIÄ</a:t>
            </a:r>
            <a:br>
              <a:rPr lang="fi-FI" sz="2000" dirty="0">
                <a:solidFill>
                  <a:srgbClr val="E42A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i-FI" sz="1800" dirty="0"/>
              <a:t>Tunnista stressaavat tilanteet ja </a:t>
            </a:r>
          </a:p>
          <a:p>
            <a:pPr algn="l"/>
            <a:r>
              <a:rPr lang="fi-FI" sz="1800" dirty="0"/>
              <a:t>kuormittavat tekijät.</a:t>
            </a:r>
            <a:b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fi-FI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endParaRPr lang="fi-FI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fi-FI" sz="2000" dirty="0">
                <a:solidFill>
                  <a:srgbClr val="72C3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PALAUDU PAREMMIN</a:t>
            </a:r>
            <a:br>
              <a:rPr lang="fi-FI" sz="2000" dirty="0">
                <a:solidFill>
                  <a:srgbClr val="E42A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Tunnista palauttavat hetket ja</a:t>
            </a:r>
          </a:p>
          <a:p>
            <a:pPr algn="l"/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paranna unenlaatuasi.</a:t>
            </a:r>
          </a:p>
          <a:p>
            <a:pPr algn="l"/>
            <a:endParaRPr lang="fi-FI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fi-FI" sz="1800" dirty="0">
                <a:solidFill>
                  <a:srgbClr val="2970D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LIIKU OIKEIN</a:t>
            </a:r>
            <a:br>
              <a:rPr lang="fi-FI" sz="1800" dirty="0">
                <a:solidFill>
                  <a:srgbClr val="E42A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i-FI" sz="1800" dirty="0"/>
              <a:t>Näe liikunnan terveys- ja kuntovaikutukset.</a:t>
            </a:r>
            <a:endParaRPr lang="fi-F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EBBDCCB-E1BE-FF4E-A719-B7E25A9A8F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331" y="4685278"/>
            <a:ext cx="784800" cy="784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12796BE-A362-074B-8F24-E9A5C1541B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331" y="3490447"/>
            <a:ext cx="784800" cy="784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843A3B6-E27E-2D44-B1D2-EF0B5E3DC3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331" y="2295616"/>
            <a:ext cx="784800" cy="784800"/>
          </a:xfrm>
          <a:prstGeom prst="rect">
            <a:avLst/>
          </a:prstGeom>
        </p:spPr>
      </p:pic>
      <p:pic>
        <p:nvPicPr>
          <p:cNvPr id="14" name="Kuvan paikkamerkki 12">
            <a:extLst>
              <a:ext uri="{FF2B5EF4-FFF2-40B4-BE49-F238E27FC236}">
                <a16:creationId xmlns:a16="http://schemas.microsoft.com/office/drawing/2014/main" id="{05D4F5B2-004F-B442-A451-933C109679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72736" y="0"/>
            <a:ext cx="5029545" cy="616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646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2490CF4-C319-447D-A057-42F940572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Hyvinvointianalyysi käytännössä</a:t>
            </a:r>
            <a:endParaRPr lang="en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A94597C-B6EE-4D96-AC67-B9276B729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03574-B2C6-4108-B3E0-5C5C7364898C}" type="datetime4">
              <a:rPr lang="en-GB" smtClean="0"/>
              <a:t>9 April 2019</a:t>
            </a:fld>
            <a:endParaRPr lang="en-GB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D8AF8330-FBE5-4848-9B81-6FC3C52FA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9F1D-2A8F-4A4B-9DCE-6842248F8C29}" type="slidenum">
              <a:rPr lang="en-GB" smtClean="0"/>
              <a:t>4</a:t>
            </a:fld>
            <a:endParaRPr lang="en-GB"/>
          </a:p>
        </p:txBody>
      </p:sp>
      <p:pic>
        <p:nvPicPr>
          <p:cNvPr id="24" name="Kuva 3">
            <a:extLst>
              <a:ext uri="{FF2B5EF4-FFF2-40B4-BE49-F238E27FC236}">
                <a16:creationId xmlns:a16="http://schemas.microsoft.com/office/drawing/2014/main" id="{3B2A5FA4-A1F5-9B49-9873-B2A3D3F81B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6030" y="2057356"/>
            <a:ext cx="1666205" cy="1666205"/>
          </a:xfrm>
          <a:prstGeom prst="ellipse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B4A7845-20E1-FB43-999B-3C65EA6FC8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4335" y="2011328"/>
            <a:ext cx="1760781" cy="175430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271C5C5-8EDE-C145-8A75-7AB3D9BE4F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1858" y="2015497"/>
            <a:ext cx="1718526" cy="171603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A22D74F-51C6-6741-9765-4C799CF839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1449" y="2043869"/>
            <a:ext cx="1703701" cy="1676836"/>
          </a:xfrm>
          <a:prstGeom prst="rect">
            <a:avLst/>
          </a:prstGeom>
        </p:spPr>
      </p:pic>
      <p:sp>
        <p:nvSpPr>
          <p:cNvPr id="28" name="TextBox 7">
            <a:extLst>
              <a:ext uri="{FF2B5EF4-FFF2-40B4-BE49-F238E27FC236}">
                <a16:creationId xmlns:a16="http://schemas.microsoft.com/office/drawing/2014/main" id="{85E16586-98D3-0747-AA58-95E9E6E152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0685" y="3970446"/>
            <a:ext cx="3015240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fi-FI" sz="1700" dirty="0">
                <a:solidFill>
                  <a:srgbClr val="E32A16"/>
                </a:solidFill>
                <a:latin typeface="+mn-lt"/>
              </a:rPr>
              <a:t>TULOKSET</a:t>
            </a:r>
          </a:p>
        </p:txBody>
      </p:sp>
      <p:sp>
        <p:nvSpPr>
          <p:cNvPr id="29" name="TextBox 8">
            <a:extLst>
              <a:ext uri="{FF2B5EF4-FFF2-40B4-BE49-F238E27FC236}">
                <a16:creationId xmlns:a16="http://schemas.microsoft.com/office/drawing/2014/main" id="{BAB30056-D945-224B-84C2-04F0F82049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1705" y="3970446"/>
            <a:ext cx="2453439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fi-FI" sz="1700" dirty="0">
                <a:solidFill>
                  <a:srgbClr val="E32A16"/>
                </a:solidFill>
                <a:latin typeface="+mn-lt"/>
              </a:rPr>
              <a:t>VALMENNUSHETKI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72AAACA-34A1-BF46-8413-1759B49637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050" y="3965684"/>
            <a:ext cx="2486025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fi-FI" sz="1700" dirty="0">
                <a:solidFill>
                  <a:srgbClr val="E32A16"/>
                </a:solidFill>
              </a:rPr>
              <a:t>SYKEVÄLIMITTAUS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F7729A2-DAE6-B446-AACC-35AA3C3227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7144" y="3960693"/>
            <a:ext cx="2687954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fi-FI" sz="1700" dirty="0">
                <a:solidFill>
                  <a:srgbClr val="E32A16"/>
                </a:solidFill>
                <a:latin typeface="+mn-lt"/>
              </a:rPr>
              <a:t>TOIMENPITEET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42721F1-6E6F-CB4D-8111-E6B40F60B160}"/>
              </a:ext>
            </a:extLst>
          </p:cNvPr>
          <p:cNvSpPr/>
          <p:nvPr/>
        </p:nvSpPr>
        <p:spPr>
          <a:xfrm>
            <a:off x="8991631" y="4309675"/>
            <a:ext cx="251737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i-FI" sz="1500" dirty="0"/>
              <a:t>Täsmälliset tavoitteet motivoivat tekemään pysyviä elämäntapamuutoksia.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7B9B1E4-9841-5F4F-B1A7-F24BB87E14D7}"/>
              </a:ext>
            </a:extLst>
          </p:cNvPr>
          <p:cNvSpPr/>
          <p:nvPr/>
        </p:nvSpPr>
        <p:spPr>
          <a:xfrm>
            <a:off x="816494" y="4309675"/>
            <a:ext cx="218174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i-FI" sz="1500" dirty="0"/>
              <a:t>3 vrk mittaus työssä, vapaa-ajalla ja nukkuessa. Päiväkirja täydentää mittausta.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DF557C1-24D8-BA4B-8BE7-44938F77FAC2}"/>
              </a:ext>
            </a:extLst>
          </p:cNvPr>
          <p:cNvSpPr/>
          <p:nvPr/>
        </p:nvSpPr>
        <p:spPr>
          <a:xfrm>
            <a:off x="6240014" y="4299768"/>
            <a:ext cx="245343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fi-FI" sz="1500" dirty="0"/>
              <a:t>Saat henkilökohtaisen palautteen ja toimenpidesuositukset hyvinvointisi parantamiseksi.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1CF9DD9-82CF-6345-8FEE-35922D1D81C5}"/>
              </a:ext>
            </a:extLst>
          </p:cNvPr>
          <p:cNvSpPr/>
          <p:nvPr/>
        </p:nvSpPr>
        <p:spPr>
          <a:xfrm>
            <a:off x="3365224" y="4311004"/>
            <a:ext cx="26678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fi-FI" sz="1500" dirty="0"/>
              <a:t>Näe hyvinvointiisi vaikuttavat tekijät henkilökohtaiselta raportilta. Työnantaja ei näe tuloksiasi.</a:t>
            </a:r>
          </a:p>
        </p:txBody>
      </p:sp>
      <p:sp>
        <p:nvSpPr>
          <p:cNvPr id="18" name="Ellipsi 6">
            <a:extLst>
              <a:ext uri="{FF2B5EF4-FFF2-40B4-BE49-F238E27FC236}">
                <a16:creationId xmlns:a16="http://schemas.microsoft.com/office/drawing/2014/main" id="{946DA990-FB90-7F40-AF33-70EC8E539F8D}"/>
              </a:ext>
            </a:extLst>
          </p:cNvPr>
          <p:cNvSpPr/>
          <p:nvPr/>
        </p:nvSpPr>
        <p:spPr>
          <a:xfrm>
            <a:off x="1633552" y="3449421"/>
            <a:ext cx="504825" cy="503237"/>
          </a:xfrm>
          <a:prstGeom prst="ellipse">
            <a:avLst/>
          </a:prstGeom>
          <a:solidFill>
            <a:srgbClr val="E32A21"/>
          </a:solidFill>
          <a:ln w="5715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i-FI" sz="2000" dirty="0"/>
              <a:t>1</a:t>
            </a:r>
          </a:p>
        </p:txBody>
      </p:sp>
      <p:sp>
        <p:nvSpPr>
          <p:cNvPr id="19" name="Ellipsi 6">
            <a:extLst>
              <a:ext uri="{FF2B5EF4-FFF2-40B4-BE49-F238E27FC236}">
                <a16:creationId xmlns:a16="http://schemas.microsoft.com/office/drawing/2014/main" id="{5C1B9D48-9E91-9744-B70F-0344D4603086}"/>
              </a:ext>
            </a:extLst>
          </p:cNvPr>
          <p:cNvSpPr/>
          <p:nvPr/>
        </p:nvSpPr>
        <p:spPr>
          <a:xfrm>
            <a:off x="4432312" y="3449421"/>
            <a:ext cx="504825" cy="503237"/>
          </a:xfrm>
          <a:prstGeom prst="ellipse">
            <a:avLst/>
          </a:prstGeom>
          <a:solidFill>
            <a:srgbClr val="E32A21"/>
          </a:solidFill>
          <a:ln w="5715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i-FI" sz="2000" dirty="0"/>
              <a:t>2</a:t>
            </a:r>
          </a:p>
        </p:txBody>
      </p:sp>
      <p:sp>
        <p:nvSpPr>
          <p:cNvPr id="20" name="Ellipsi 6">
            <a:extLst>
              <a:ext uri="{FF2B5EF4-FFF2-40B4-BE49-F238E27FC236}">
                <a16:creationId xmlns:a16="http://schemas.microsoft.com/office/drawing/2014/main" id="{8D50EE8B-B141-7647-8FFB-E0F397A3A1BA}"/>
              </a:ext>
            </a:extLst>
          </p:cNvPr>
          <p:cNvSpPr/>
          <p:nvPr/>
        </p:nvSpPr>
        <p:spPr>
          <a:xfrm>
            <a:off x="7254865" y="3446710"/>
            <a:ext cx="504825" cy="503237"/>
          </a:xfrm>
          <a:prstGeom prst="ellipse">
            <a:avLst/>
          </a:prstGeom>
          <a:solidFill>
            <a:srgbClr val="E32A21"/>
          </a:solidFill>
          <a:ln w="5715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i-FI" sz="2000" dirty="0"/>
              <a:t>3</a:t>
            </a:r>
          </a:p>
        </p:txBody>
      </p:sp>
      <p:sp>
        <p:nvSpPr>
          <p:cNvPr id="21" name="Ellipsi 6">
            <a:extLst>
              <a:ext uri="{FF2B5EF4-FFF2-40B4-BE49-F238E27FC236}">
                <a16:creationId xmlns:a16="http://schemas.microsoft.com/office/drawing/2014/main" id="{2071AAD9-268B-BE47-998C-594161E8BD15}"/>
              </a:ext>
            </a:extLst>
          </p:cNvPr>
          <p:cNvSpPr/>
          <p:nvPr/>
        </p:nvSpPr>
        <p:spPr>
          <a:xfrm>
            <a:off x="10077418" y="3446709"/>
            <a:ext cx="504825" cy="503237"/>
          </a:xfrm>
          <a:prstGeom prst="ellipse">
            <a:avLst/>
          </a:prstGeom>
          <a:solidFill>
            <a:srgbClr val="E32A21"/>
          </a:solidFill>
          <a:ln w="5715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i-FI" sz="2000" dirty="0"/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682B21-5657-514A-8AB6-A0855882078B}"/>
              </a:ext>
            </a:extLst>
          </p:cNvPr>
          <p:cNvSpPr txBox="1"/>
          <p:nvPr/>
        </p:nvSpPr>
        <p:spPr>
          <a:xfrm>
            <a:off x="2945067" y="5978509"/>
            <a:ext cx="7132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rgbClr val="FF00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Nyt on oikea aika ottaa selvää, miten todella voit! Klikkaa ja lue lisää.</a:t>
            </a:r>
            <a:endParaRPr lang="fi-FI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002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E713E26-E1B1-4C29-82E7-05CEE84E4E9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48"/>
            <a:ext cx="6096000" cy="6855301"/>
          </a:xfr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EDB75BBA-152C-4FD6-8A28-012D4D9A6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567" y="455148"/>
            <a:ext cx="5228864" cy="954456"/>
          </a:xfrm>
        </p:spPr>
        <p:txBody>
          <a:bodyPr/>
          <a:lstStyle/>
          <a:p>
            <a:r>
              <a:rPr lang="fi-FI" dirty="0"/>
              <a:t>Haluatko tietää todellisen kuntotasosi?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EF5FC7-7A9D-4E0E-B9DC-7FBE1F695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03574-B2C6-4108-B3E0-5C5C7364898C}" type="datetime4">
              <a:rPr lang="en-GB" smtClean="0"/>
              <a:pPr/>
              <a:t>9 April 2019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AF579C-5CD2-46B1-9AC5-F90B488AD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9F1D-2A8F-4A4B-9DCE-6842248F8C29}" type="slidenum">
              <a:rPr lang="en-GB" smtClean="0"/>
              <a:pPr/>
              <a:t>5</a:t>
            </a:fld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EDB12B2-1F8B-41A9-888E-E5B0811AF3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093" y="6441281"/>
            <a:ext cx="1073024" cy="254602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4F7754A-7ECE-4BA3-8C67-1093F20721DA}"/>
              </a:ext>
            </a:extLst>
          </p:cNvPr>
          <p:cNvSpPr txBox="1">
            <a:spLocks/>
          </p:cNvSpPr>
          <p:nvPr/>
        </p:nvSpPr>
        <p:spPr>
          <a:xfrm>
            <a:off x="558171" y="1521382"/>
            <a:ext cx="5476695" cy="3797345"/>
          </a:xfrm>
          <a:prstGeom prst="rect">
            <a:avLst/>
          </a:prstGeom>
        </p:spPr>
        <p:txBody>
          <a:bodyPr anchor="t"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5350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42A21"/>
              </a:buClr>
            </a:pPr>
            <a:r>
              <a:rPr lang="fi-FI" sz="1700"/>
              <a:t>Hyvinvointianalyysin Kuntotaso kertoo maksimaalisen hapenottokykysi (VO2max) eli kestävyyskuntosi.</a:t>
            </a:r>
          </a:p>
          <a:p>
            <a:pPr>
              <a:buClr>
                <a:srgbClr val="E42A21"/>
              </a:buClr>
            </a:pPr>
            <a:r>
              <a:rPr lang="fi-FI" sz="1700"/>
              <a:t>Vain puolen tunnin reipas kävelylenkki mittausjakson aikana riittää.</a:t>
            </a:r>
          </a:p>
          <a:p>
            <a:pPr>
              <a:buClr>
                <a:srgbClr val="E42A21"/>
              </a:buClr>
            </a:pPr>
            <a:r>
              <a:rPr lang="fi-FI" sz="1700"/>
              <a:t>Tarkan tuloksen saamiseksi toteuta kävely tasaisessa maastossa tai juoksumatolla. Vältä kantamuksia, puhumista ja pysähtelyä. Älä juokse tai käytä sauvoja.</a:t>
            </a:r>
            <a:endParaRPr lang="fi-FI" sz="1700">
              <a:cs typeface="Calibri"/>
            </a:endParaRPr>
          </a:p>
          <a:p>
            <a:pPr>
              <a:buClr>
                <a:srgbClr val="E42A21"/>
              </a:buClr>
            </a:pPr>
            <a:r>
              <a:rPr lang="fi-FI" sz="1700">
                <a:cs typeface="Calibri"/>
              </a:rPr>
              <a:t>Merkitse kävely päiväkirjaan.</a:t>
            </a:r>
          </a:p>
          <a:p>
            <a:pPr>
              <a:buClr>
                <a:srgbClr val="E42A21"/>
              </a:buClr>
            </a:pPr>
            <a:r>
              <a:rPr lang="fi-FI" sz="1700"/>
              <a:t>Helppo ja turvallinen tapa mitata kuntotaso – ei vaadi maksimaalista suoritusta.</a:t>
            </a:r>
            <a:endParaRPr lang="fi-FI" sz="1700">
              <a:cs typeface="Calibri"/>
            </a:endParaRPr>
          </a:p>
          <a:p>
            <a:pPr>
              <a:buClr>
                <a:srgbClr val="E42A21"/>
              </a:buClr>
            </a:pPr>
            <a:r>
              <a:rPr lang="fi-FI" sz="1700">
                <a:cs typeface="Calibri"/>
              </a:rPr>
              <a:t>Vasta-aiheet: kävelyä rajoittava sairaus, beetasalpaajalääkitys tai liikunnan harrastamattomuus. </a:t>
            </a:r>
          </a:p>
          <a:p>
            <a:pPr>
              <a:buClr>
                <a:srgbClr val="E42A21"/>
              </a:buClr>
            </a:pPr>
            <a:endParaRPr lang="fi-FI" sz="1700">
              <a:cs typeface="Calibri"/>
            </a:endParaRPr>
          </a:p>
          <a:p>
            <a:pPr>
              <a:buClr>
                <a:srgbClr val="E42A21"/>
              </a:buClr>
            </a:pPr>
            <a:endParaRPr lang="fi-FI" sz="1700"/>
          </a:p>
          <a:p>
            <a:pPr>
              <a:buClr>
                <a:srgbClr val="E42A21"/>
              </a:buClr>
            </a:pPr>
            <a:endParaRPr lang="fi-FI" sz="1700"/>
          </a:p>
          <a:p>
            <a:pPr>
              <a:buClr>
                <a:srgbClr val="E42A21"/>
              </a:buClr>
            </a:pPr>
            <a:endParaRPr lang="fi-FI" sz="1700">
              <a:cs typeface="Calibri" panose="020F0502020204030204"/>
            </a:endParaRPr>
          </a:p>
          <a:p>
            <a:pPr marL="0" indent="0">
              <a:buClr>
                <a:srgbClr val="E42A21"/>
              </a:buClr>
              <a:buNone/>
            </a:pPr>
            <a:endParaRPr lang="en-GB" sz="1700">
              <a:cs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15A659-0D1B-734E-A1CB-DBC4B079A5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006" y="5394126"/>
            <a:ext cx="5125747" cy="136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590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82DCFD-ED1B-4C42-AB0E-67AA226E0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8662D-E2D7-4891-8466-686536B6E1B5}" type="datetime4">
              <a:rPr lang="en-GB" smtClean="0"/>
              <a:t>9 April 2019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9D3D3F-71BA-D54F-8313-6218D55D0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9F1D-2A8F-4A4B-9DCE-6842248F8C29}" type="slidenum">
              <a:rPr lang="en-GB" smtClean="0"/>
              <a:t>6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56C5E42-896E-DA41-A6AC-93E5CB9618DB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53061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/>
              <a:t>ASIAKKAAMME KERTOVAT OIVALLUKSISTAAN</a:t>
            </a:r>
            <a:endParaRPr lang="fi-FI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826A1B-9B46-3740-BBAF-C195015C481E}"/>
              </a:ext>
            </a:extLst>
          </p:cNvPr>
          <p:cNvSpPr/>
          <p:nvPr/>
        </p:nvSpPr>
        <p:spPr>
          <a:xfrm>
            <a:off x="2035405" y="4595560"/>
            <a:ext cx="3997749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600" i="1" dirty="0">
                <a:solidFill>
                  <a:schemeClr val="tx2"/>
                </a:solidFill>
                <a:latin typeface="+mj-lt"/>
                <a:cs typeface="Calibri Light" panose="020F0302020204030204" pitchFamily="34" charset="0"/>
              </a:rPr>
              <a:t>”Nyt tiedän, että näillä rutiineilla jaksan viimeiset työvuodet.”</a:t>
            </a:r>
            <a:r>
              <a:rPr lang="fi-FI" sz="1600" dirty="0">
                <a:solidFill>
                  <a:schemeClr val="tx2"/>
                </a:solidFill>
                <a:latin typeface="+mj-lt"/>
                <a:cs typeface="Calibri Light" panose="020F0302020204030204" pitchFamily="34" charset="0"/>
              </a:rPr>
              <a:t> </a:t>
            </a:r>
            <a:br>
              <a:rPr lang="fi-FI" sz="16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fi-FI" sz="1600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fi-FI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- Meeri Kaakinen, terveydenhuollon palvelupäällikkö 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3332F513-A206-AD42-AE3A-C1AE4EA04B68}"/>
              </a:ext>
            </a:extLst>
          </p:cNvPr>
          <p:cNvSpPr/>
          <p:nvPr/>
        </p:nvSpPr>
        <p:spPr>
          <a:xfrm>
            <a:off x="7955437" y="1779709"/>
            <a:ext cx="382256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600" i="1" dirty="0">
                <a:solidFill>
                  <a:schemeClr val="tx2"/>
                </a:solidFill>
                <a:latin typeface="+mj-lt"/>
              </a:rPr>
              <a:t>”[Alkoholiannokset] vaikuttivat negatiivisesti palautumiseen. – – Se yllätti, koska oma fiilis oli, että nukuin hyvin.”</a:t>
            </a:r>
          </a:p>
          <a:p>
            <a:endParaRPr lang="fi-FI" sz="1600" i="1" dirty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r>
              <a:rPr lang="fi-FI" sz="1400" dirty="0">
                <a:latin typeface="Calibri Light" panose="020F0302020204030204" pitchFamily="34" charset="0"/>
              </a:rPr>
              <a:t>- Timo Ritakallio, toimitusjohtaja, Ilmarinen</a:t>
            </a:r>
          </a:p>
        </p:txBody>
      </p:sp>
      <p:sp>
        <p:nvSpPr>
          <p:cNvPr id="8" name="Suorakulmio 3">
            <a:extLst>
              <a:ext uri="{FF2B5EF4-FFF2-40B4-BE49-F238E27FC236}">
                <a16:creationId xmlns:a16="http://schemas.microsoft.com/office/drawing/2014/main" id="{4C9D3897-1D8E-614B-BF33-810AC18C00AD}"/>
              </a:ext>
            </a:extLst>
          </p:cNvPr>
          <p:cNvSpPr/>
          <p:nvPr/>
        </p:nvSpPr>
        <p:spPr>
          <a:xfrm>
            <a:off x="2035405" y="1779709"/>
            <a:ext cx="389405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600" i="1" dirty="0">
                <a:solidFill>
                  <a:schemeClr val="tx2"/>
                </a:solidFill>
                <a:latin typeface="+mj-lt"/>
                <a:cs typeface="Calibri Light" panose="020F0302020204030204" pitchFamily="34" charset="0"/>
              </a:rPr>
              <a:t>”Tämä voi olla monelle sellainen ’reality check’, jos ei ole aiemmin saanut näin selvää tietoa omasta stressistä ja palautumisesta. Mulle tämä oli enemmän vahvistus, että kannattaa jatkaa kuten ennenkin.” </a:t>
            </a:r>
          </a:p>
          <a:p>
            <a:endParaRPr lang="fi-FI" sz="1600" i="1" dirty="0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fi-FI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– Mikko Oikkonen, johdon konsultti, Reaktor</a:t>
            </a:r>
          </a:p>
        </p:txBody>
      </p:sp>
      <p:sp>
        <p:nvSpPr>
          <p:cNvPr id="9" name="Suorakulmio 15">
            <a:extLst>
              <a:ext uri="{FF2B5EF4-FFF2-40B4-BE49-F238E27FC236}">
                <a16:creationId xmlns:a16="http://schemas.microsoft.com/office/drawing/2014/main" id="{BABF7715-55D0-0449-9258-44FD1B0B4FED}"/>
              </a:ext>
            </a:extLst>
          </p:cNvPr>
          <p:cNvSpPr/>
          <p:nvPr/>
        </p:nvSpPr>
        <p:spPr>
          <a:xfrm>
            <a:off x="7955437" y="4595560"/>
            <a:ext cx="382256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600" i="1" dirty="0">
                <a:solidFill>
                  <a:schemeClr val="tx2"/>
                </a:solidFill>
                <a:latin typeface="+mj-lt"/>
                <a:cs typeface="Calibri Light" panose="020F0302020204030204" pitchFamily="34" charset="0"/>
              </a:rPr>
              <a:t>”Oli kiva todeta, että oma arkinen urheilusuoritus on tehokas ja hyväksi kunnolle.”</a:t>
            </a:r>
            <a:br>
              <a:rPr lang="fi-FI" sz="1600" i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fi-FI" sz="1600" i="1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fi-FI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- Paula Sihtola-Solatie, seniorikonsultti, HR4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AC61D9-0962-3F42-80CA-05C754FF15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340" y="1714500"/>
            <a:ext cx="1642720" cy="17095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F93BAB-5B2B-7E45-BA96-4FC9F2AABE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4857" y="1779709"/>
            <a:ext cx="1673905" cy="16443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1E6D26-E0DB-BD45-99BB-34AA19A2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291" y="4344597"/>
            <a:ext cx="1655114" cy="16443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CD3803-DB76-324C-911E-071E5517A2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4857" y="4344597"/>
            <a:ext cx="1673905" cy="16447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6982A33-69E1-AE49-ABF9-0A60E8EB0B32}"/>
              </a:ext>
            </a:extLst>
          </p:cNvPr>
          <p:cNvSpPr txBox="1"/>
          <p:nvPr/>
        </p:nvSpPr>
        <p:spPr>
          <a:xfrm>
            <a:off x="4599454" y="6292334"/>
            <a:ext cx="3355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>
                <a:solidFill>
                  <a:srgbClr val="FF00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Lue lisää menestystarinoistamme</a:t>
            </a:r>
            <a:endParaRPr lang="fi-FI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641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F51C57-88C5-3948-B4B5-4266D9DC1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8662D-E2D7-4891-8466-686536B6E1B5}" type="datetime4">
              <a:rPr lang="en-GB" smtClean="0"/>
              <a:t>9 April 2019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D37A60-5CB2-C348-A8D9-EEE46731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9F1D-2A8F-4A4B-9DCE-6842248F8C29}" type="slidenum">
              <a:rPr lang="en-GB" smtClean="0"/>
              <a:t>7</a:t>
            </a:fld>
            <a:endParaRPr lang="en-GB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7ACD4F87-5383-DD44-A0FD-53F1DCBD64AE}"/>
              </a:ext>
            </a:extLst>
          </p:cNvPr>
          <p:cNvSpPr txBox="1">
            <a:spLocks/>
          </p:cNvSpPr>
          <p:nvPr/>
        </p:nvSpPr>
        <p:spPr>
          <a:xfrm>
            <a:off x="489285" y="1596980"/>
            <a:ext cx="5040131" cy="4494061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5350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dirty="0">
                <a:hlinkClick r:id="rId2"/>
              </a:rPr>
              <a:t>Katso videolta</a:t>
            </a:r>
            <a:r>
              <a:rPr lang="fi-FI" dirty="0"/>
              <a:t>, miten mittaus toimii ja millaista hyötyä se sinulle tuottaa.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altLang="fi-FI" dirty="0">
              <a:latin typeface="+mj-lt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D4C34ED2-0D97-3044-8ED9-0C1D971D69CC}"/>
              </a:ext>
            </a:extLst>
          </p:cNvPr>
          <p:cNvSpPr txBox="1">
            <a:spLocks/>
          </p:cNvSpPr>
          <p:nvPr/>
        </p:nvSpPr>
        <p:spPr>
          <a:xfrm>
            <a:off x="489283" y="467412"/>
            <a:ext cx="10442877" cy="92350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altLang="fi-FI" dirty="0"/>
              <a:t>KATSO </a:t>
            </a:r>
            <a:r>
              <a:rPr lang="fi-FI" altLang="fi-FI" dirty="0" err="1"/>
              <a:t>hyvinvointianalyysin</a:t>
            </a:r>
            <a:r>
              <a:rPr lang="fi-FI" altLang="fi-FI" dirty="0"/>
              <a:t> </a:t>
            </a:r>
            <a:r>
              <a:rPr lang="en-US" dirty="0" err="1"/>
              <a:t>esittely</a:t>
            </a:r>
            <a:r>
              <a:rPr lang="en-US" dirty="0"/>
              <a:t>- ja </a:t>
            </a:r>
            <a:r>
              <a:rPr lang="en-US" dirty="0" err="1"/>
              <a:t>ohjevideo</a:t>
            </a:r>
            <a:endParaRPr lang="fi-FI" dirty="0"/>
          </a:p>
        </p:txBody>
      </p:sp>
      <p:pic>
        <p:nvPicPr>
          <p:cNvPr id="8" name="Picture 2">
            <a:hlinkClick r:id="rId2"/>
            <a:extLst>
              <a:ext uri="{FF2B5EF4-FFF2-40B4-BE49-F238E27FC236}">
                <a16:creationId xmlns:a16="http://schemas.microsoft.com/office/drawing/2014/main" id="{CE60955B-A2FB-AF46-91E9-C8FC38A02C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9451" y="1596980"/>
            <a:ext cx="5534824" cy="33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3125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5F10C-B336-6540-BE68-E1678D371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540" y="574019"/>
            <a:ext cx="10373488" cy="682625"/>
          </a:xfrm>
        </p:spPr>
        <p:txBody>
          <a:bodyPr/>
          <a:lstStyle/>
          <a:p>
            <a:pPr algn="ctr"/>
            <a:r>
              <a:rPr lang="en-US" sz="3200" dirty="0"/>
              <a:t>FIRSTBEAT ON hyvinvoinnin mittaamisen EDELLÄKÄVIJÄ</a:t>
            </a:r>
            <a:endParaRPr lang="fi-FI" sz="32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574428-5555-7E4B-BCE3-950D9055B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8662D-E2D7-4891-8466-686536B6E1B5}" type="datetime4">
              <a:rPr lang="en-GB" smtClean="0"/>
              <a:t>9 April 2019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18E78-2595-CE41-8543-9E9827070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9F1D-2A8F-4A4B-9DCE-6842248F8C29}" type="slidenum">
              <a:rPr lang="en-GB" smtClean="0"/>
              <a:t>8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FD3A3F-A817-A845-BB08-A3975223F5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55600" y="2346912"/>
            <a:ext cx="3080799" cy="800100"/>
          </a:xfrm>
        </p:spPr>
        <p:txBody>
          <a:bodyPr/>
          <a:lstStyle/>
          <a:p>
            <a:pPr lvl="1" algn="ctr"/>
            <a:r>
              <a:rPr lang="fi-FI" sz="1500" dirty="0"/>
              <a:t>Firstbeatin ominaisuuksia löytyy </a:t>
            </a:r>
            <a:r>
              <a:rPr lang="fi-FI" sz="1500" b="1" dirty="0"/>
              <a:t>yli sadasta </a:t>
            </a:r>
            <a:r>
              <a:rPr lang="fi-FI" sz="1500" dirty="0"/>
              <a:t>eri tuotteesta, älykelloista pyöräilytietokoneisiin ja kuulokkeisiin.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D54CCC0-1E23-2E40-AE52-356E5B2009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57675" y="1889712"/>
            <a:ext cx="3676650" cy="342900"/>
          </a:xfrm>
        </p:spPr>
        <p:txBody>
          <a:bodyPr/>
          <a:lstStyle/>
          <a:p>
            <a:r>
              <a:rPr lang="fi-FI" dirty="0"/>
              <a:t>Kuluttajatuotteet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E89F444-22DA-8743-B767-AE916A0A85F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7024" y="2346912"/>
            <a:ext cx="3080799" cy="934044"/>
          </a:xfrm>
        </p:spPr>
        <p:txBody>
          <a:bodyPr/>
          <a:lstStyle/>
          <a:p>
            <a:pPr lvl="1" algn="ctr">
              <a:buClr>
                <a:srgbClr val="E32A21"/>
              </a:buClr>
              <a:buSzTx/>
            </a:pPr>
            <a:r>
              <a:rPr lang="en" sz="1500" b="1" dirty="0">
                <a:cs typeface="Segoe UI" panose="020B0502040204020203" pitchFamily="34" charset="0"/>
              </a:rPr>
              <a:t>Yli 23 000 </a:t>
            </a:r>
            <a:r>
              <a:rPr lang="en" sz="1500" dirty="0">
                <a:cs typeface="Segoe UI" panose="020B0502040204020203" pitchFamily="34" charset="0"/>
              </a:rPr>
              <a:t>urhei</a:t>
            </a:r>
            <a:r>
              <a:rPr lang="en-US" sz="1500" dirty="0">
                <a:cs typeface="Segoe UI" panose="020B0502040204020203" pitchFamily="34" charset="0"/>
              </a:rPr>
              <a:t>lijaa</a:t>
            </a:r>
            <a:r>
              <a:rPr lang="en" sz="1500" dirty="0">
                <a:cs typeface="Segoe UI" panose="020B0502040204020203" pitchFamily="34" charset="0"/>
              </a:rPr>
              <a:t> ja </a:t>
            </a:r>
            <a:r>
              <a:rPr lang="fi-FI" sz="1500" b="1" dirty="0">
                <a:solidFill>
                  <a:srgbClr val="2A2723"/>
                </a:solidFill>
                <a:cs typeface="Segoe UI" panose="020B0502040204020203" pitchFamily="34" charset="0"/>
              </a:rPr>
              <a:t>y</a:t>
            </a:r>
            <a:r>
              <a:rPr lang="fi-FI" sz="1500" b="1" dirty="0">
                <a:solidFill>
                  <a:srgbClr val="2A2723"/>
                </a:solidFill>
              </a:rPr>
              <a:t>li 1 000 </a:t>
            </a:r>
            <a:r>
              <a:rPr lang="fi-FI" sz="1500" dirty="0">
                <a:solidFill>
                  <a:srgbClr val="2A2723"/>
                </a:solidFill>
              </a:rPr>
              <a:t>ammattilaisjoukkuetta luottaa harjoittelussaan Firstbeat Sportsiin.</a:t>
            </a:r>
            <a:endParaRPr lang="fi-FI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37C0843-9BA8-1D42-B312-8CCA0D0553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19100" y="1889712"/>
            <a:ext cx="3676650" cy="342900"/>
          </a:xfrm>
        </p:spPr>
        <p:txBody>
          <a:bodyPr/>
          <a:lstStyle/>
          <a:p>
            <a:r>
              <a:rPr lang="fi-FI" dirty="0"/>
              <a:t>Huippu-urheilu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F353B53-151A-F845-B68E-2154D754174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452149" y="2346912"/>
            <a:ext cx="3080799" cy="800100"/>
          </a:xfrm>
        </p:spPr>
        <p:txBody>
          <a:bodyPr/>
          <a:lstStyle/>
          <a:p>
            <a:pPr lvl="1" algn="ctr"/>
            <a:r>
              <a:rPr lang="fi-FI" sz="1500" dirty="0"/>
              <a:t>Firstbeat Hyvinvointianalyysi on auttanut jo yli 300 000 työntekijää kokonaisvaltaisen hyvinvoinnin rakentamisessa.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8439855-3C53-C24E-9BF4-EDD758D50B5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086725" y="1889712"/>
            <a:ext cx="3676650" cy="342900"/>
          </a:xfrm>
        </p:spPr>
        <p:txBody>
          <a:bodyPr/>
          <a:lstStyle/>
          <a:p>
            <a:r>
              <a:rPr lang="fi-FI" dirty="0"/>
              <a:t>Työ ja hyvinvointi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F72E8BE-567D-0F43-8FDF-F40882DD16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834" y="3577044"/>
            <a:ext cx="3565418" cy="7595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0B4439C-B4C0-C845-B38A-BD0F31C5F9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9183" y="4400666"/>
            <a:ext cx="2276534" cy="759531"/>
          </a:xfrm>
          <a:prstGeom prst="rect">
            <a:avLst/>
          </a:prstGeom>
        </p:spPr>
      </p:pic>
      <p:pic>
        <p:nvPicPr>
          <p:cNvPr id="19" name="Kuva 5">
            <a:extLst>
              <a:ext uri="{FF2B5EF4-FFF2-40B4-BE49-F238E27FC236}">
                <a16:creationId xmlns:a16="http://schemas.microsoft.com/office/drawing/2014/main" id="{7E8AE2F6-3C70-614D-B4C5-C033DF7E96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9700" y="5139088"/>
            <a:ext cx="1100121" cy="580539"/>
          </a:xfrm>
          <a:prstGeom prst="rect">
            <a:avLst/>
          </a:prstGeom>
        </p:spPr>
      </p:pic>
      <p:pic>
        <p:nvPicPr>
          <p:cNvPr id="20" name="Picture 82">
            <a:extLst>
              <a:ext uri="{FF2B5EF4-FFF2-40B4-BE49-F238E27FC236}">
                <a16:creationId xmlns:a16="http://schemas.microsoft.com/office/drawing/2014/main" id="{6427B42A-4D51-8C43-B6F7-A4D97BC22E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4168" y="3514461"/>
            <a:ext cx="2102460" cy="162462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0D7FD34-C031-8144-9E8E-D0752541314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8171" y="3583755"/>
            <a:ext cx="678304" cy="1956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7068404-54A8-0241-9F5E-2186E462A0F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0375" y="4848439"/>
            <a:ext cx="699278" cy="17490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DBE1BCE-B272-A042-AC25-29C80161107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9588" y="4326775"/>
            <a:ext cx="1131108" cy="4423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24F05B5-B24F-E34D-AE36-C83E1B7EDF3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9678" y="5176179"/>
            <a:ext cx="753900" cy="45212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A1EECD3-4E3C-8847-9AEE-FCF86EF1289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8171" y="3956564"/>
            <a:ext cx="730147" cy="255551"/>
          </a:xfrm>
          <a:prstGeom prst="rect">
            <a:avLst/>
          </a:prstGeom>
        </p:spPr>
      </p:pic>
      <p:pic>
        <p:nvPicPr>
          <p:cNvPr id="26" name="Picture 85">
            <a:extLst>
              <a:ext uri="{FF2B5EF4-FFF2-40B4-BE49-F238E27FC236}">
                <a16:creationId xmlns:a16="http://schemas.microsoft.com/office/drawing/2014/main" id="{50F6D54B-B119-E64F-AAFF-A5596249924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20201" y="4579658"/>
            <a:ext cx="912278" cy="580540"/>
          </a:xfrm>
          <a:prstGeom prst="rect">
            <a:avLst/>
          </a:prstGeom>
        </p:spPr>
      </p:pic>
      <p:pic>
        <p:nvPicPr>
          <p:cNvPr id="27" name="Picture 86">
            <a:extLst>
              <a:ext uri="{FF2B5EF4-FFF2-40B4-BE49-F238E27FC236}">
                <a16:creationId xmlns:a16="http://schemas.microsoft.com/office/drawing/2014/main" id="{3AE56A42-ED64-BA41-BF46-9CF42E8140D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6152" y="5110577"/>
            <a:ext cx="1279659" cy="306177"/>
          </a:xfrm>
          <a:prstGeom prst="rect">
            <a:avLst/>
          </a:prstGeom>
        </p:spPr>
      </p:pic>
      <p:pic>
        <p:nvPicPr>
          <p:cNvPr id="28" name="Picture 87">
            <a:extLst>
              <a:ext uri="{FF2B5EF4-FFF2-40B4-BE49-F238E27FC236}">
                <a16:creationId xmlns:a16="http://schemas.microsoft.com/office/drawing/2014/main" id="{A4FEB988-2F8F-474D-BFDD-06FC8EB9868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2492" y="4126055"/>
            <a:ext cx="595032" cy="332417"/>
          </a:xfrm>
          <a:prstGeom prst="rect">
            <a:avLst/>
          </a:prstGeom>
        </p:spPr>
      </p:pic>
      <p:pic>
        <p:nvPicPr>
          <p:cNvPr id="29" name="Picture 88">
            <a:extLst>
              <a:ext uri="{FF2B5EF4-FFF2-40B4-BE49-F238E27FC236}">
                <a16:creationId xmlns:a16="http://schemas.microsoft.com/office/drawing/2014/main" id="{0C6576FC-F387-E84D-B4A0-2BB4B8EF852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84411" y="4151121"/>
            <a:ext cx="916649" cy="282287"/>
          </a:xfrm>
          <a:prstGeom prst="rect">
            <a:avLst/>
          </a:prstGeom>
        </p:spPr>
      </p:pic>
      <p:pic>
        <p:nvPicPr>
          <p:cNvPr id="30" name="Picture 89">
            <a:extLst>
              <a:ext uri="{FF2B5EF4-FFF2-40B4-BE49-F238E27FC236}">
                <a16:creationId xmlns:a16="http://schemas.microsoft.com/office/drawing/2014/main" id="{25CA0F7E-0B62-A643-ACC9-7821E002029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5947" y="3477334"/>
            <a:ext cx="449035" cy="449035"/>
          </a:xfrm>
          <a:prstGeom prst="rect">
            <a:avLst/>
          </a:prstGeom>
        </p:spPr>
      </p:pic>
      <p:pic>
        <p:nvPicPr>
          <p:cNvPr id="31" name="Picture 90">
            <a:extLst>
              <a:ext uri="{FF2B5EF4-FFF2-40B4-BE49-F238E27FC236}">
                <a16:creationId xmlns:a16="http://schemas.microsoft.com/office/drawing/2014/main" id="{B178B7B1-8EA9-B84E-9FE8-370BAFB2048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7877" y="3518206"/>
            <a:ext cx="634514" cy="402865"/>
          </a:xfrm>
          <a:prstGeom prst="rect">
            <a:avLst/>
          </a:prstGeom>
        </p:spPr>
      </p:pic>
      <p:pic>
        <p:nvPicPr>
          <p:cNvPr id="32" name="Picture 91">
            <a:extLst>
              <a:ext uri="{FF2B5EF4-FFF2-40B4-BE49-F238E27FC236}">
                <a16:creationId xmlns:a16="http://schemas.microsoft.com/office/drawing/2014/main" id="{C491CC35-7A36-B44E-A7DF-A530960CB8F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732044" y="3521739"/>
            <a:ext cx="587188" cy="293594"/>
          </a:xfrm>
          <a:prstGeom prst="rect">
            <a:avLst/>
          </a:prstGeom>
        </p:spPr>
      </p:pic>
      <p:pic>
        <p:nvPicPr>
          <p:cNvPr id="33" name="Picture 92">
            <a:extLst>
              <a:ext uri="{FF2B5EF4-FFF2-40B4-BE49-F238E27FC236}">
                <a16:creationId xmlns:a16="http://schemas.microsoft.com/office/drawing/2014/main" id="{27DE1F3C-D0C0-B04B-8FA3-76CDA50B964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047965" y="3498231"/>
            <a:ext cx="437362" cy="354808"/>
          </a:xfrm>
          <a:prstGeom prst="rect">
            <a:avLst/>
          </a:prstGeom>
        </p:spPr>
      </p:pic>
      <p:pic>
        <p:nvPicPr>
          <p:cNvPr id="34" name="Picture 93">
            <a:extLst>
              <a:ext uri="{FF2B5EF4-FFF2-40B4-BE49-F238E27FC236}">
                <a16:creationId xmlns:a16="http://schemas.microsoft.com/office/drawing/2014/main" id="{1AC1F884-F6F9-6B4E-AEBB-C742AED8D0D5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0" t="37729" r="-1640" b="37484"/>
          <a:stretch/>
        </p:blipFill>
        <p:spPr>
          <a:xfrm>
            <a:off x="10631248" y="4719569"/>
            <a:ext cx="788780" cy="195513"/>
          </a:xfrm>
          <a:prstGeom prst="rect">
            <a:avLst/>
          </a:prstGeom>
        </p:spPr>
      </p:pic>
      <p:pic>
        <p:nvPicPr>
          <p:cNvPr id="36" name="Picture 95">
            <a:extLst>
              <a:ext uri="{FF2B5EF4-FFF2-40B4-BE49-F238E27FC236}">
                <a16:creationId xmlns:a16="http://schemas.microsoft.com/office/drawing/2014/main" id="{C9344074-A047-AE49-A1A0-85FC619199D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33271" y="4154668"/>
            <a:ext cx="749571" cy="344214"/>
          </a:xfrm>
          <a:prstGeom prst="rect">
            <a:avLst/>
          </a:prstGeom>
        </p:spPr>
      </p:pic>
      <p:pic>
        <p:nvPicPr>
          <p:cNvPr id="37" name="Picture 96">
            <a:extLst>
              <a:ext uri="{FF2B5EF4-FFF2-40B4-BE49-F238E27FC236}">
                <a16:creationId xmlns:a16="http://schemas.microsoft.com/office/drawing/2014/main" id="{A3084D9E-436A-A74C-8FD6-E3A2F1FE196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947953" y="5027905"/>
            <a:ext cx="361028" cy="361028"/>
          </a:xfrm>
          <a:prstGeom prst="rect">
            <a:avLst/>
          </a:prstGeom>
        </p:spPr>
      </p:pic>
      <p:pic>
        <p:nvPicPr>
          <p:cNvPr id="38" name="Picture 31">
            <a:extLst>
              <a:ext uri="{FF2B5EF4-FFF2-40B4-BE49-F238E27FC236}">
                <a16:creationId xmlns:a16="http://schemas.microsoft.com/office/drawing/2014/main" id="{BEC6DDE2-F0DC-464C-B84A-CAFEBC010D4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457022" y="5534318"/>
            <a:ext cx="1605547" cy="286548"/>
          </a:xfrm>
          <a:prstGeom prst="rect">
            <a:avLst/>
          </a:prstGeom>
        </p:spPr>
      </p:pic>
      <p:pic>
        <p:nvPicPr>
          <p:cNvPr id="39" name="Picture 46">
            <a:extLst>
              <a:ext uri="{FF2B5EF4-FFF2-40B4-BE49-F238E27FC236}">
                <a16:creationId xmlns:a16="http://schemas.microsoft.com/office/drawing/2014/main" id="{E95624D3-4B48-764F-8001-325DEEB808C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222180" y="5533943"/>
            <a:ext cx="1295655" cy="235572"/>
          </a:xfrm>
          <a:prstGeom prst="rect">
            <a:avLst/>
          </a:prstGeom>
        </p:spPr>
      </p:pic>
      <p:pic>
        <p:nvPicPr>
          <p:cNvPr id="40" name="Picture 33">
            <a:extLst>
              <a:ext uri="{FF2B5EF4-FFF2-40B4-BE49-F238E27FC236}">
                <a16:creationId xmlns:a16="http://schemas.microsoft.com/office/drawing/2014/main" id="{8FFE6CDD-16D2-B249-81A1-207F6797FDB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566627" y="5110577"/>
            <a:ext cx="857792" cy="242579"/>
          </a:xfrm>
          <a:prstGeom prst="rect">
            <a:avLst/>
          </a:prstGeom>
        </p:spPr>
      </p:pic>
      <p:pic>
        <p:nvPicPr>
          <p:cNvPr id="41" name="Kuva 6">
            <a:extLst>
              <a:ext uri="{FF2B5EF4-FFF2-40B4-BE49-F238E27FC236}">
                <a16:creationId xmlns:a16="http://schemas.microsoft.com/office/drawing/2014/main" id="{1BDD120A-1FF0-5245-8705-2C6ACB83514D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453" y="4723189"/>
            <a:ext cx="1038174" cy="24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9816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0D44703-1162-2546-8F24-10E1D4FFBB6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347880-7169-9D4D-B8D2-C92D497EA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011680"/>
            <a:ext cx="10515600" cy="2912745"/>
          </a:xfrm>
        </p:spPr>
        <p:txBody>
          <a:bodyPr/>
          <a:lstStyle/>
          <a:p>
            <a:r>
              <a:rPr lang="fi-FI" sz="6600" dirty="0" err="1">
                <a:solidFill>
                  <a:srgbClr val="E42A21"/>
                </a:solidFill>
              </a:rPr>
              <a:t>Firstbeat</a:t>
            </a:r>
            <a:r>
              <a:rPr lang="fi-FI" sz="6600" dirty="0">
                <a:solidFill>
                  <a:srgbClr val="E42A21"/>
                </a:solidFill>
              </a:rPr>
              <a:t> Hyvinvointianalyysi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2A0FB7-BEE6-7E48-A327-E6257BDB3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C59AA-AFF7-4B44-A24B-A35436F3D9B3}" type="datetime4">
              <a:rPr lang="en-GB" smtClean="0"/>
              <a:pPr/>
              <a:t>9 April 2019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4DE0F6-82B5-9B48-84FC-49240003B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9F1D-2A8F-4A4B-9DCE-6842248F8C29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59BF0D-3AE9-BD49-BE07-BB771E37A6EF}"/>
              </a:ext>
            </a:extLst>
          </p:cNvPr>
          <p:cNvSpPr txBox="1">
            <a:spLocks/>
          </p:cNvSpPr>
          <p:nvPr/>
        </p:nvSpPr>
        <p:spPr>
          <a:xfrm>
            <a:off x="3018790" y="3917885"/>
            <a:ext cx="8442960" cy="7571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/>
              <a:buNone/>
              <a:defRPr sz="2200" b="1" i="0" kern="1200" baseline="0">
                <a:solidFill>
                  <a:schemeClr val="tx1"/>
                </a:solidFill>
                <a:latin typeface="+mj-lt"/>
                <a:ea typeface="Calibri Light" charset="0"/>
                <a:cs typeface="Calibri Light" charset="0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100000"/>
              <a:buFont typeface="Arial" charset="0"/>
              <a:buNone/>
              <a:tabLst/>
              <a:defRPr sz="2000" b="0" i="0" kern="1200" baseline="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defRPr>
            </a:lvl2pPr>
            <a:lvl3pPr marL="622300" marR="0" indent="-263525" algn="l" defTabSz="9144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500"/>
              </a:spcAft>
              <a:buClr>
                <a:schemeClr val="tx2"/>
              </a:buClr>
              <a:buSzPct val="100000"/>
              <a:buFont typeface="Arial" charset="0"/>
              <a:buChar char="•"/>
              <a:tabLst/>
              <a:defRPr sz="1900" b="0" i="0" kern="1200" baseline="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defRPr>
            </a:lvl3pPr>
            <a:lvl4pPr marL="898525" indent="-2762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tx2"/>
              </a:buClr>
              <a:buSzPct val="100000"/>
              <a:buFont typeface="Arial" charset="0"/>
              <a:buChar char="•"/>
              <a:tabLst/>
              <a:defRPr sz="1400" b="0" i="0" kern="1200" baseline="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defRPr>
            </a:lvl4pPr>
            <a:lvl5pPr marL="1112838" indent="-21431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/>
              <a:buChar char="•"/>
              <a:tabLst/>
              <a:defRPr sz="1200" b="0" i="0" kern="1200" baseline="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defRPr>
            </a:lvl5pPr>
            <a:lvl6pPr marL="758825" indent="-1762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tabLst/>
              <a:defRPr sz="1100" b="0" i="0" kern="120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800" dirty="0">
                <a:solidFill>
                  <a:schemeClr val="bg1"/>
                </a:solidFill>
              </a:rPr>
              <a:t>   – arvokkaita oppeja ja oivalluksia elämäsi matkalle</a:t>
            </a:r>
            <a:endParaRPr lang="fi-FI" sz="28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06394"/>
      </p:ext>
    </p:extLst>
  </p:cSld>
  <p:clrMapOvr>
    <a:masterClrMapping/>
  </p:clrMapOvr>
</p:sld>
</file>

<file path=ppt/theme/theme1.xml><?xml version="1.0" encoding="utf-8"?>
<a:theme xmlns:a="http://schemas.openxmlformats.org/drawingml/2006/main" name="FIRSTBEAT">
  <a:themeElements>
    <a:clrScheme name="Firstbeat">
      <a:dk1>
        <a:sysClr val="windowText" lastClr="000000"/>
      </a:dk1>
      <a:lt1>
        <a:sysClr val="window" lastClr="FFFFFF"/>
      </a:lt1>
      <a:dk2>
        <a:srgbClr val="E42A21"/>
      </a:dk2>
      <a:lt2>
        <a:srgbClr val="D7D7D2"/>
      </a:lt2>
      <a:accent1>
        <a:srgbClr val="E42A21"/>
      </a:accent1>
      <a:accent2>
        <a:srgbClr val="BCA27F"/>
      </a:accent2>
      <a:accent3>
        <a:srgbClr val="D7D7D2"/>
      </a:accent3>
      <a:accent4>
        <a:srgbClr val="E42A21"/>
      </a:accent4>
      <a:accent5>
        <a:srgbClr val="BCA27F"/>
      </a:accent5>
      <a:accent6>
        <a:srgbClr val="D7D7D2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4" id="{12F350E2-71A2-6B47-9034-C89ECF47C19C}" vid="{D132E3C3-BB2D-AF43-B6CB-0617A28FEF6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5AD7A75C4042447B22E079EE0A20516" ma:contentTypeVersion="7" ma:contentTypeDescription="Create a new document." ma:contentTypeScope="" ma:versionID="a1cf264f912338039c86641e36d1d023">
  <xsd:schema xmlns:xsd="http://www.w3.org/2001/XMLSchema" xmlns:xs="http://www.w3.org/2001/XMLSchema" xmlns:p="http://schemas.microsoft.com/office/2006/metadata/properties" xmlns:ns2="16eb7f24-2fb0-4847-858d-8b73c6294ab3" xmlns:ns3="e8b7ab05-5cf4-45b3-abb3-ef6b551bc216" targetNamespace="http://schemas.microsoft.com/office/2006/metadata/properties" ma:root="true" ma:fieldsID="cccc11668feb8a4b6ba32b36b9599c90" ns2:_="" ns3:_="">
    <xsd:import namespace="16eb7f24-2fb0-4847-858d-8b73c6294ab3"/>
    <xsd:import namespace="e8b7ab05-5cf4-45b3-abb3-ef6b551bc21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eb7f24-2fb0-4847-858d-8b73c6294ab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b7ab05-5cf4-45b3-abb3-ef6b551bc2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5A7468A-1E89-4E55-B60D-CEA60C6CBC93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e8b7ab05-5cf4-45b3-abb3-ef6b551bc216"/>
    <ds:schemaRef ds:uri="16eb7f24-2fb0-4847-858d-8b73c6294ab3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42117238-BF64-4D63-A3EE-B7534759CE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6eb7f24-2fb0-4847-858d-8b73c6294ab3"/>
    <ds:schemaRef ds:uri="e8b7ab05-5cf4-45b3-abb3-ef6b551bc21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401B39C-2E7E-4BE6-AA40-65175561465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PPT-Firstbeat</Template>
  <TotalTime>520</TotalTime>
  <Words>421</Words>
  <Application>Microsoft Macintosh PowerPoint</Application>
  <PresentationFormat>Widescreen</PresentationFormat>
  <Paragraphs>97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Bold</vt:lpstr>
      <vt:lpstr>Calibri Light</vt:lpstr>
      <vt:lpstr>Times New Roman</vt:lpstr>
      <vt:lpstr>FIRSTBEAT</vt:lpstr>
      <vt:lpstr>Kutsu  Firstbeat Hyvinvointianalyysiin</vt:lpstr>
      <vt:lpstr>Näe arkesi  uudessa valossa</vt:lpstr>
      <vt:lpstr>Firstbeat hyvinvointianalyysi</vt:lpstr>
      <vt:lpstr>Hyvinvointianalyysi käytännössä</vt:lpstr>
      <vt:lpstr>Haluatko tietää todellisen kuntotasosi?</vt:lpstr>
      <vt:lpstr>PowerPoint Presentation</vt:lpstr>
      <vt:lpstr>PowerPoint Presentation</vt:lpstr>
      <vt:lpstr>FIRSTBEAT ON hyvinvoinnin mittaamisen EDELLÄKÄVIJÄ</vt:lpstr>
      <vt:lpstr>Firstbeat Hyvinvointianalyysi</vt:lpstr>
      <vt:lpstr>Kiitos!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Header goes here in few lines</dc:title>
  <dc:creator>David Marin</dc:creator>
  <cp:lastModifiedBy>Eetu Lahti</cp:lastModifiedBy>
  <cp:revision>49</cp:revision>
  <dcterms:created xsi:type="dcterms:W3CDTF">2019-02-04T09:56:19Z</dcterms:created>
  <dcterms:modified xsi:type="dcterms:W3CDTF">2019-04-09T07:24:02Z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0x01010065AD7A75C4042447B22E079EE0A20516</vt:lpwstr>
  </property>
</Properties>
</file>